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5" r:id="rId2"/>
    <p:sldId id="266" r:id="rId3"/>
    <p:sldId id="267" r:id="rId4"/>
    <p:sldId id="268" r:id="rId5"/>
    <p:sldId id="269" r:id="rId6"/>
    <p:sldId id="256" r:id="rId7"/>
    <p:sldId id="263" r:id="rId8"/>
    <p:sldId id="260" r:id="rId9"/>
    <p:sldId id="261" r:id="rId10"/>
    <p:sldId id="262" r:id="rId11"/>
    <p:sldId id="264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2" autoAdjust="0"/>
    <p:restoredTop sz="86471" autoAdjust="0"/>
  </p:normalViewPr>
  <p:slideViewPr>
    <p:cSldViewPr snapToGrid="0" snapToObjects="1">
      <p:cViewPr varScale="1">
        <p:scale>
          <a:sx n="114" d="100"/>
          <a:sy n="114" d="100"/>
        </p:scale>
        <p:origin x="-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F4D74-8641-5C42-B441-1ECA0A59B7DD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D5900-9D70-AA4F-8695-6734ADB6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D5900-9D70-AA4F-8695-6734ADB6D2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6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5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7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9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0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2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6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2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7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3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13F6-80AE-854D-9C8E-F1F1969D2F8A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6E23-8F13-1A46-B25B-B9156FD45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5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471"/>
            <a:ext cx="8229600" cy="1143000"/>
          </a:xfrm>
        </p:spPr>
        <p:txBody>
          <a:bodyPr/>
          <a:lstStyle/>
          <a:p>
            <a:r>
              <a:rPr lang="en-US" dirty="0" smtClean="0"/>
              <a:t>OO concepts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0262" y="1270000"/>
            <a:ext cx="562205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/>
              <a:t>State hiding &amp; interface</a:t>
            </a:r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Construction / deconstruction</a:t>
            </a:r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Inheritance</a:t>
            </a:r>
          </a:p>
          <a:p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621738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01751" y="1869720"/>
            <a:ext cx="1587900" cy="1462148"/>
            <a:chOff x="303440" y="3320794"/>
            <a:chExt cx="1759027" cy="827832"/>
          </a:xfrm>
        </p:grpSpPr>
        <p:sp>
          <p:nvSpPr>
            <p:cNvPr id="31" name="Rectangle 30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75834" y="3323131"/>
              <a:ext cx="685477" cy="405301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75834" y="3792989"/>
              <a:ext cx="686633" cy="355637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out2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80064" y="1885586"/>
            <a:ext cx="1420420" cy="1462148"/>
            <a:chOff x="303440" y="3320794"/>
            <a:chExt cx="1757872" cy="827832"/>
          </a:xfrm>
        </p:grpSpPr>
        <p:sp>
          <p:nvSpPr>
            <p:cNvPr id="35" name="Rectangle 34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75834" y="3525782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30862" y="1869720"/>
            <a:ext cx="1438260" cy="1462148"/>
            <a:chOff x="303440" y="3320794"/>
            <a:chExt cx="1757872" cy="827832"/>
          </a:xfrm>
        </p:grpSpPr>
        <p:sp>
          <p:nvSpPr>
            <p:cNvPr id="38" name="Rectangle 37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cxnSp>
        <p:nvCxnSpPr>
          <p:cNvPr id="42" name="Straight Arrow Connector 41"/>
          <p:cNvCxnSpPr>
            <a:stCxn id="32" idx="3"/>
          </p:cNvCxnSpPr>
          <p:nvPr/>
        </p:nvCxnSpPr>
        <p:spPr>
          <a:xfrm>
            <a:off x="2188607" y="2231777"/>
            <a:ext cx="591457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3"/>
            <a:endCxn id="38" idx="1"/>
          </p:cNvCxnSpPr>
          <p:nvPr/>
        </p:nvCxnSpPr>
        <p:spPr>
          <a:xfrm flipV="1">
            <a:off x="4200484" y="2600794"/>
            <a:ext cx="730378" cy="47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6855360" y="1869772"/>
            <a:ext cx="1438260" cy="1462148"/>
            <a:chOff x="303440" y="3320794"/>
            <a:chExt cx="1757872" cy="827832"/>
          </a:xfrm>
        </p:grpSpPr>
        <p:sp>
          <p:nvSpPr>
            <p:cNvPr id="45" name="Rectangle 44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cxnSp>
        <p:nvCxnSpPr>
          <p:cNvPr id="47" name="Straight Arrow Connector 46"/>
          <p:cNvCxnSpPr>
            <a:stCxn id="38" idx="3"/>
            <a:endCxn id="45" idx="1"/>
          </p:cNvCxnSpPr>
          <p:nvPr/>
        </p:nvCxnSpPr>
        <p:spPr>
          <a:xfrm>
            <a:off x="6369122" y="2600794"/>
            <a:ext cx="486238" cy="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5" idx="3"/>
          </p:cNvCxnSpPr>
          <p:nvPr/>
        </p:nvCxnSpPr>
        <p:spPr>
          <a:xfrm>
            <a:off x="8293620" y="2600846"/>
            <a:ext cx="493604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274797" y="1877010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425595" y="215645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350093" y="2142394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434166" y="221929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01751" y="5169415"/>
            <a:ext cx="3598733" cy="9336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Loop control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9" name="Elbow Connector 58"/>
          <p:cNvCxnSpPr>
            <a:stCxn id="58" idx="0"/>
            <a:endCxn id="31" idx="2"/>
          </p:cNvCxnSpPr>
          <p:nvPr/>
        </p:nvCxnSpPr>
        <p:spPr>
          <a:xfrm rot="16200000" flipV="1">
            <a:off x="979376" y="3747673"/>
            <a:ext cx="1837547" cy="1005938"/>
          </a:xfrm>
          <a:prstGeom prst="bentConnector3">
            <a:avLst>
              <a:gd name="adj1" fmla="val 50606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8" idx="0"/>
            <a:endCxn id="35" idx="2"/>
          </p:cNvCxnSpPr>
          <p:nvPr/>
        </p:nvCxnSpPr>
        <p:spPr>
          <a:xfrm rot="5400000" flipH="1" flipV="1">
            <a:off x="2034856" y="3713997"/>
            <a:ext cx="1821681" cy="1089156"/>
          </a:xfrm>
          <a:prstGeom prst="bentConnector3">
            <a:avLst>
              <a:gd name="adj1" fmla="val 50612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8" idx="0"/>
            <a:endCxn id="38" idx="2"/>
          </p:cNvCxnSpPr>
          <p:nvPr/>
        </p:nvCxnSpPr>
        <p:spPr>
          <a:xfrm rot="5400000" flipH="1" flipV="1">
            <a:off x="3106782" y="2626205"/>
            <a:ext cx="1837547" cy="3248874"/>
          </a:xfrm>
          <a:prstGeom prst="bentConnector3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8" idx="0"/>
            <a:endCxn id="45" idx="2"/>
          </p:cNvCxnSpPr>
          <p:nvPr/>
        </p:nvCxnSpPr>
        <p:spPr>
          <a:xfrm rot="5400000" flipH="1" flipV="1">
            <a:off x="4069057" y="1663982"/>
            <a:ext cx="1837495" cy="5173372"/>
          </a:xfrm>
          <a:prstGeom prst="bentConnector3">
            <a:avLst>
              <a:gd name="adj1" fmla="val 50000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013644" y="4614532"/>
            <a:ext cx="1438260" cy="14621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Store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Elbow Connector 28"/>
          <p:cNvCxnSpPr>
            <a:stCxn id="38" idx="3"/>
            <a:endCxn id="67" idx="1"/>
          </p:cNvCxnSpPr>
          <p:nvPr/>
        </p:nvCxnSpPr>
        <p:spPr>
          <a:xfrm>
            <a:off x="6369122" y="2600794"/>
            <a:ext cx="644522" cy="2744812"/>
          </a:xfrm>
          <a:prstGeom prst="bentConnector3">
            <a:avLst>
              <a:gd name="adj1" fmla="val 36171"/>
            </a:avLst>
          </a:prstGeom>
          <a:ln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36" idx="3"/>
          </p:cNvCxnSpPr>
          <p:nvPr/>
        </p:nvCxnSpPr>
        <p:spPr>
          <a:xfrm>
            <a:off x="4200484" y="2605573"/>
            <a:ext cx="2813160" cy="2451941"/>
          </a:xfrm>
          <a:prstGeom prst="bentConnector3">
            <a:avLst>
              <a:gd name="adj1" fmla="val 12377"/>
            </a:avLst>
          </a:prstGeom>
          <a:ln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091284" y="5024383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1569817" y="37417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490274" y="37094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747876" y="367721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7645324" y="37094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96551" y="563625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en-US" dirty="0" smtClean="0"/>
          </a:p>
        </p:txBody>
      </p:sp>
      <p:cxnSp>
        <p:nvCxnSpPr>
          <p:cNvPr id="98" name="Straight Arrow Connector 97"/>
          <p:cNvCxnSpPr>
            <a:stCxn id="58" idx="3"/>
          </p:cNvCxnSpPr>
          <p:nvPr/>
        </p:nvCxnSpPr>
        <p:spPr>
          <a:xfrm>
            <a:off x="4200484" y="5636258"/>
            <a:ext cx="2813160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201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471"/>
            <a:ext cx="8229600" cy="1143000"/>
          </a:xfrm>
        </p:spPr>
        <p:txBody>
          <a:bodyPr/>
          <a:lstStyle/>
          <a:p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0262" y="1270000"/>
            <a:ext cx="785343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Define a </a:t>
            </a:r>
            <a:r>
              <a:rPr lang="en-US" sz="3200" b="1" i="1" dirty="0" smtClean="0"/>
              <a:t>parameter dictionary</a:t>
            </a:r>
          </a:p>
          <a:p>
            <a:endParaRPr lang="en-US" sz="32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Construct a </a:t>
            </a:r>
            <a:r>
              <a:rPr lang="en-US" sz="3200" b="1" i="1" dirty="0" smtClean="0"/>
              <a:t>factory</a:t>
            </a:r>
          </a:p>
          <a:p>
            <a:endParaRPr lang="en-US" sz="32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Build all </a:t>
            </a:r>
            <a:r>
              <a:rPr lang="en-US" sz="3200" b="1" i="1" dirty="0" smtClean="0"/>
              <a:t>processing objects</a:t>
            </a:r>
          </a:p>
          <a:p>
            <a:endParaRPr lang="en-US" sz="3200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Connect outputs</a:t>
            </a:r>
          </a:p>
          <a:p>
            <a:endParaRPr lang="en-US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Add objects to </a:t>
            </a:r>
            <a:r>
              <a:rPr lang="en-US" sz="3200" b="1" i="1" dirty="0" smtClean="0"/>
              <a:t>loop control</a:t>
            </a:r>
            <a:r>
              <a:rPr lang="en-US" sz="3200" dirty="0" smtClean="0"/>
              <a:t> in defined order</a:t>
            </a:r>
          </a:p>
          <a:p>
            <a:endParaRPr lang="en-US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/>
              <a:t>Start simulation</a:t>
            </a:r>
          </a:p>
        </p:txBody>
      </p:sp>
    </p:spTree>
    <p:extLst>
      <p:ext uri="{BB962C8B-B14F-4D97-AF65-F5344CB8AC3E}">
        <p14:creationId xmlns:p14="http://schemas.microsoft.com/office/powerpoint/2010/main" val="3381767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360954" y="3902859"/>
            <a:ext cx="1757872" cy="917195"/>
            <a:chOff x="2562031" y="2294243"/>
            <a:chExt cx="1757872" cy="917195"/>
          </a:xfrm>
        </p:grpSpPr>
        <p:grpSp>
          <p:nvGrpSpPr>
            <p:cNvPr id="18" name="Group 17"/>
            <p:cNvGrpSpPr/>
            <p:nvPr/>
          </p:nvGrpSpPr>
          <p:grpSpPr>
            <a:xfrm>
              <a:off x="2562031" y="2294243"/>
              <a:ext cx="1757872" cy="827832"/>
              <a:chOff x="2985255" y="2040251"/>
              <a:chExt cx="1757872" cy="8278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985255" y="2040251"/>
                <a:ext cx="1757872" cy="8278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6"/>
                    </a:solidFill>
                  </a:rPr>
                  <a:t>C</a:t>
                </a:r>
                <a:endParaRPr lang="en-US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258731" y="2243665"/>
                <a:ext cx="484395" cy="40530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5"/>
                    </a:solidFill>
                    <a:latin typeface="Symbol" charset="2"/>
                    <a:cs typeface="Symbol" charset="2"/>
                  </a:rPr>
                  <a:t>d</a:t>
                </a:r>
                <a:endParaRPr lang="en-US" dirty="0">
                  <a:solidFill>
                    <a:schemeClr val="accent5"/>
                  </a:solidFill>
                  <a:latin typeface="Symbol" charset="2"/>
                  <a:cs typeface="Symbol" charset="2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985255" y="2243665"/>
                <a:ext cx="484395" cy="40530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5"/>
                    </a:solidFill>
                    <a:latin typeface="Symbol" charset="2"/>
                    <a:cs typeface="Symbol" charset="2"/>
                  </a:rPr>
                  <a:t>b</a:t>
                </a:r>
                <a:endParaRPr lang="en-US" dirty="0">
                  <a:solidFill>
                    <a:schemeClr val="accent5"/>
                  </a:solidFill>
                  <a:latin typeface="Symbol" charset="2"/>
                  <a:cs typeface="Symbol" charset="2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2948946" y="2890805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3"/>
                  </a:solidFill>
                </a:rPr>
                <a:t>trigger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026297" y="3320792"/>
            <a:ext cx="1763901" cy="924556"/>
            <a:chOff x="7079212" y="2294241"/>
            <a:chExt cx="1763901" cy="924556"/>
          </a:xfrm>
        </p:grpSpPr>
        <p:grpSp>
          <p:nvGrpSpPr>
            <p:cNvPr id="22" name="Group 21"/>
            <p:cNvGrpSpPr/>
            <p:nvPr/>
          </p:nvGrpSpPr>
          <p:grpSpPr>
            <a:xfrm>
              <a:off x="7079212" y="2294241"/>
              <a:ext cx="1763901" cy="827832"/>
              <a:chOff x="7386128" y="2040249"/>
              <a:chExt cx="1763901" cy="827832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7386128" y="2040249"/>
                <a:ext cx="1757872" cy="827832"/>
                <a:chOff x="7386128" y="2040249"/>
                <a:chExt cx="1757872" cy="827832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7386128" y="2040249"/>
                  <a:ext cx="1757872" cy="82783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accent6"/>
                      </a:solidFill>
                    </a:rPr>
                    <a:t>E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7386128" y="2258807"/>
                  <a:ext cx="484395" cy="405301"/>
                </a:xfrm>
                <a:prstGeom prst="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accent5"/>
                      </a:solidFill>
                      <a:latin typeface="Symbol" charset="2"/>
                      <a:cs typeface="Symbol" charset="2"/>
                    </a:rPr>
                    <a:t>e</a:t>
                  </a:r>
                  <a:endParaRPr lang="en-US" dirty="0">
                    <a:solidFill>
                      <a:schemeClr val="accent5"/>
                    </a:solidFill>
                    <a:latin typeface="Symbol" charset="2"/>
                    <a:cs typeface="Symbol" charset="2"/>
                  </a:endParaRPr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8665634" y="2258478"/>
                <a:ext cx="484395" cy="40530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5"/>
                    </a:solidFill>
                    <a:latin typeface="Symbol" charset="2"/>
                    <a:cs typeface="Symbol" charset="2"/>
                  </a:rPr>
                  <a:t>f</a:t>
                </a:r>
                <a:endParaRPr lang="en-US" dirty="0">
                  <a:solidFill>
                    <a:schemeClr val="accent5"/>
                  </a:solidFill>
                  <a:latin typeface="Symbol" charset="2"/>
                  <a:cs typeface="Symbol" charset="2"/>
                </a:endParaRP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7482846" y="2898164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3"/>
                  </a:solidFill>
                </a:rPr>
                <a:t>trigger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556831" y="5479120"/>
            <a:ext cx="4148666" cy="1130203"/>
            <a:chOff x="2688167" y="4711797"/>
            <a:chExt cx="4148666" cy="1130203"/>
          </a:xfrm>
        </p:grpSpPr>
        <p:sp>
          <p:nvSpPr>
            <p:cNvPr id="29" name="Rectangle 28"/>
            <p:cNvSpPr/>
            <p:nvPr/>
          </p:nvSpPr>
          <p:spPr>
            <a:xfrm>
              <a:off x="2688167" y="4723951"/>
              <a:ext cx="4148666" cy="1118049"/>
            </a:xfrm>
            <a:prstGeom prst="rect">
              <a:avLst/>
            </a:prstGeom>
            <a:noFill/>
            <a:ln>
              <a:solidFill>
                <a:srgbClr val="262626"/>
              </a:solidFill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00"/>
                  </a:solidFill>
                </a:rPr>
                <a:t>loop control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77069" y="4711797"/>
              <a:ext cx="966887" cy="320633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run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7" name="Curved Connector 36"/>
          <p:cNvCxnSpPr>
            <a:stCxn id="35" idx="0"/>
            <a:endCxn id="27" idx="2"/>
          </p:cNvCxnSpPr>
          <p:nvPr/>
        </p:nvCxnSpPr>
        <p:spPr>
          <a:xfrm rot="16200000" flipV="1">
            <a:off x="2286543" y="3136486"/>
            <a:ext cx="1249048" cy="3436220"/>
          </a:xfrm>
          <a:prstGeom prst="curvedConnector3">
            <a:avLst>
              <a:gd name="adj1" fmla="val 20344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9" idx="0"/>
            <a:endCxn id="24" idx="2"/>
          </p:cNvCxnSpPr>
          <p:nvPr/>
        </p:nvCxnSpPr>
        <p:spPr>
          <a:xfrm rot="16200000" flipV="1">
            <a:off x="3595629" y="4455738"/>
            <a:ext cx="671220" cy="1399851"/>
          </a:xfrm>
          <a:prstGeom prst="curvedConnector3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35" idx="0"/>
            <a:endCxn id="25" idx="2"/>
          </p:cNvCxnSpPr>
          <p:nvPr/>
        </p:nvCxnSpPr>
        <p:spPr>
          <a:xfrm rot="5400000" flipH="1" flipV="1">
            <a:off x="4538293" y="4341026"/>
            <a:ext cx="1228978" cy="1047210"/>
          </a:xfrm>
          <a:prstGeom prst="curvedConnector3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29" idx="0"/>
            <a:endCxn id="26" idx="2"/>
          </p:cNvCxnSpPr>
          <p:nvPr/>
        </p:nvCxnSpPr>
        <p:spPr>
          <a:xfrm rot="5400000" flipH="1" flipV="1">
            <a:off x="5649306" y="3227206"/>
            <a:ext cx="1245926" cy="3282211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stCxn id="52" idx="2"/>
            <a:endCxn id="21" idx="3"/>
          </p:cNvCxnSpPr>
          <p:nvPr/>
        </p:nvCxnSpPr>
        <p:spPr>
          <a:xfrm rot="16200000" flipH="1">
            <a:off x="6446283" y="1397756"/>
            <a:ext cx="1207857" cy="3479974"/>
          </a:xfrm>
          <a:prstGeom prst="curvedConnector4">
            <a:avLst>
              <a:gd name="adj1" fmla="val 41611"/>
              <a:gd name="adj2" fmla="val 106569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2467813" y="1419209"/>
            <a:ext cx="4148666" cy="1120135"/>
            <a:chOff x="2467813" y="1419209"/>
            <a:chExt cx="4148666" cy="1120135"/>
          </a:xfrm>
        </p:grpSpPr>
        <p:grpSp>
          <p:nvGrpSpPr>
            <p:cNvPr id="50" name="Group 49"/>
            <p:cNvGrpSpPr/>
            <p:nvPr/>
          </p:nvGrpSpPr>
          <p:grpSpPr>
            <a:xfrm>
              <a:off x="2467813" y="1419209"/>
              <a:ext cx="4148666" cy="1118049"/>
              <a:chOff x="2688167" y="4723951"/>
              <a:chExt cx="4148666" cy="1118049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2688167" y="4723951"/>
                <a:ext cx="4148666" cy="1118049"/>
              </a:xfrm>
              <a:prstGeom prst="rect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Data store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047134" y="5517924"/>
                <a:ext cx="966887" cy="320633"/>
              </a:xfrm>
              <a:prstGeom prst="rect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0000"/>
                    </a:solidFill>
                  </a:rPr>
                  <a:t>add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3353016" y="2218711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trigger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65" name="Curved Connector 64"/>
          <p:cNvCxnSpPr>
            <a:stCxn id="35" idx="0"/>
          </p:cNvCxnSpPr>
          <p:nvPr/>
        </p:nvCxnSpPr>
        <p:spPr>
          <a:xfrm rot="16200000" flipV="1">
            <a:off x="2754484" y="3604427"/>
            <a:ext cx="2955716" cy="793670"/>
          </a:xfrm>
          <a:prstGeom prst="curvedConnector3">
            <a:avLst>
              <a:gd name="adj1" fmla="val 92609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urved Connector 69"/>
          <p:cNvCxnSpPr>
            <a:endCxn id="76" idx="3"/>
          </p:cNvCxnSpPr>
          <p:nvPr/>
        </p:nvCxnSpPr>
        <p:spPr>
          <a:xfrm rot="10800000" flipV="1">
            <a:off x="4118827" y="2537257"/>
            <a:ext cx="1186192" cy="748625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2360955" y="2871967"/>
            <a:ext cx="1757872" cy="917195"/>
            <a:chOff x="2562031" y="2294243"/>
            <a:chExt cx="1757872" cy="917195"/>
          </a:xfrm>
        </p:grpSpPr>
        <p:grpSp>
          <p:nvGrpSpPr>
            <p:cNvPr id="74" name="Group 73"/>
            <p:cNvGrpSpPr/>
            <p:nvPr/>
          </p:nvGrpSpPr>
          <p:grpSpPr>
            <a:xfrm>
              <a:off x="2562031" y="2294243"/>
              <a:ext cx="1757872" cy="827832"/>
              <a:chOff x="2985255" y="2040251"/>
              <a:chExt cx="1757872" cy="827832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2985255" y="2040251"/>
                <a:ext cx="1757872" cy="82783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accent6"/>
                    </a:solidFill>
                  </a:rPr>
                  <a:t>B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58731" y="2243665"/>
                <a:ext cx="484395" cy="40530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5"/>
                    </a:solidFill>
                    <a:latin typeface="Symbol" charset="2"/>
                    <a:cs typeface="Symbol" charset="2"/>
                  </a:rPr>
                  <a:t>c</a:t>
                </a:r>
                <a:endParaRPr lang="en-US" dirty="0">
                  <a:solidFill>
                    <a:schemeClr val="accent5"/>
                  </a:solidFill>
                  <a:latin typeface="Symbol" charset="2"/>
                  <a:cs typeface="Symbol" charset="2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985255" y="2243665"/>
                <a:ext cx="484395" cy="40530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5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dirty="0">
                  <a:solidFill>
                    <a:schemeClr val="accent5"/>
                  </a:solidFill>
                  <a:latin typeface="Symbol" charset="2"/>
                  <a:cs typeface="Symbol" charset="2"/>
                </a:endParaRPr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2948946" y="2890805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3"/>
                  </a:solidFill>
                </a:rPr>
                <a:t>trigger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765097" y="3320794"/>
            <a:ext cx="1760482" cy="929348"/>
            <a:chOff x="4818012" y="3320794"/>
            <a:chExt cx="1760482" cy="929348"/>
          </a:xfrm>
        </p:grpSpPr>
        <p:sp>
          <p:nvSpPr>
            <p:cNvPr id="10" name="Rectangle 9"/>
            <p:cNvSpPr/>
            <p:nvPr/>
          </p:nvSpPr>
          <p:spPr>
            <a:xfrm>
              <a:off x="4820622" y="3320794"/>
              <a:ext cx="1757872" cy="8278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6"/>
                  </a:solidFill>
                </a:rPr>
                <a:t>D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4098" y="3534791"/>
              <a:ext cx="484395" cy="4053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5"/>
                  </a:solidFill>
                  <a:latin typeface="Symbol" charset="2"/>
                  <a:cs typeface="Symbol" charset="2"/>
                </a:rPr>
                <a:t>e</a:t>
              </a:r>
              <a:endParaRPr lang="en-US" dirty="0">
                <a:solidFill>
                  <a:schemeClr val="accent5"/>
                </a:solidFill>
                <a:latin typeface="Symbol" charset="2"/>
                <a:cs typeface="Symbol" charset="2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20622" y="3323131"/>
              <a:ext cx="484395" cy="4053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5"/>
                  </a:solidFill>
                  <a:latin typeface="Symbol" charset="2"/>
                  <a:cs typeface="Symbol" charset="2"/>
                </a:rPr>
                <a:t>c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818012" y="3797222"/>
              <a:ext cx="484395" cy="4053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5"/>
                  </a:solidFill>
                  <a:latin typeface="Symbol" charset="2"/>
                  <a:cs typeface="Symbol" charset="2"/>
                </a:rPr>
                <a:t>d</a:t>
              </a:r>
              <a:endParaRPr lang="en-US" dirty="0">
                <a:solidFill>
                  <a:schemeClr val="accent5"/>
                </a:solidFill>
                <a:latin typeface="Symbol" charset="2"/>
                <a:cs typeface="Symbol" charset="2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45858" y="3929509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3"/>
                  </a:solidFill>
                </a:rPr>
                <a:t>trigger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03440" y="3320794"/>
            <a:ext cx="1759027" cy="909278"/>
            <a:chOff x="303440" y="3320794"/>
            <a:chExt cx="1759027" cy="909278"/>
          </a:xfrm>
        </p:grpSpPr>
        <p:sp>
          <p:nvSpPr>
            <p:cNvPr id="4" name="Rectangle 3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6"/>
                  </a:solidFill>
                </a:rPr>
                <a:t>A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576916" y="3323131"/>
              <a:ext cx="484395" cy="4053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5"/>
                  </a:solidFill>
                  <a:latin typeface="Symbol" charset="2"/>
                  <a:cs typeface="Symbol" charset="2"/>
                </a:rPr>
                <a:t>a</a:t>
              </a:r>
              <a:endParaRPr lang="en-US" dirty="0">
                <a:solidFill>
                  <a:schemeClr val="accent5"/>
                </a:solidFill>
                <a:latin typeface="Symbol" charset="2"/>
                <a:cs typeface="Symbol" charset="2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578072" y="3792989"/>
              <a:ext cx="484395" cy="405301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5"/>
                  </a:solidFill>
                  <a:latin typeface="Symbol" charset="2"/>
                  <a:cs typeface="Symbol" charset="2"/>
                </a:rPr>
                <a:t>b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09513" y="3909439"/>
              <a:ext cx="966887" cy="32063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3"/>
                  </a:solidFill>
                </a:rPr>
                <a:t>trigger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7068628" y="5604243"/>
            <a:ext cx="1980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Loop control coordinates the simulation, incrementing the time and calling each object trigger at each increment. </a:t>
            </a:r>
            <a:endParaRPr lang="en-US" sz="1200" dirty="0"/>
          </a:p>
        </p:txBody>
      </p:sp>
      <p:sp>
        <p:nvSpPr>
          <p:cNvPr id="87" name="TextBox 86"/>
          <p:cNvSpPr txBox="1"/>
          <p:nvPr/>
        </p:nvSpPr>
        <p:spPr>
          <a:xfrm>
            <a:off x="202896" y="1720284"/>
            <a:ext cx="1980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store store the data of data objects.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685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83" y="126471"/>
            <a:ext cx="8549217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OO concepts 1: State hiding &amp; interface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641042" y="4544352"/>
            <a:ext cx="25847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/>
              <a:t>_speed   : </a:t>
            </a:r>
            <a:r>
              <a:rPr lang="en-US" sz="3200" dirty="0" smtClean="0"/>
              <a:t>1.0</a:t>
            </a:r>
            <a:endParaRPr lang="en-US" sz="3200" dirty="0"/>
          </a:p>
          <a:p>
            <a:r>
              <a:rPr lang="en-US" sz="3200" dirty="0" smtClean="0"/>
              <a:t>_heading </a:t>
            </a:r>
            <a:r>
              <a:rPr lang="en-US" sz="3200" dirty="0"/>
              <a:t>: 2.0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9441" y="2295297"/>
            <a:ext cx="340550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 car::accelerate</a:t>
            </a:r>
          </a:p>
          <a:p>
            <a:r>
              <a:rPr lang="en-US" sz="3200" dirty="0" smtClean="0"/>
              <a:t>….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ro car::brake</a:t>
            </a:r>
          </a:p>
          <a:p>
            <a:r>
              <a:rPr lang="en-US" sz="3200" dirty="0" smtClean="0"/>
              <a:t>…</a:t>
            </a:r>
          </a:p>
        </p:txBody>
      </p:sp>
      <p:sp>
        <p:nvSpPr>
          <p:cNvPr id="7" name="Left Brace 6"/>
          <p:cNvSpPr/>
          <p:nvPr/>
        </p:nvSpPr>
        <p:spPr>
          <a:xfrm>
            <a:off x="3044371" y="4544352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3044371" y="2653207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6779" y="2557091"/>
            <a:ext cx="16878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Interface</a:t>
            </a:r>
          </a:p>
          <a:p>
            <a:r>
              <a:rPr lang="en-US" sz="3200" dirty="0" smtClean="0"/>
              <a:t>(visible)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06779" y="4544352"/>
            <a:ext cx="15943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State</a:t>
            </a:r>
          </a:p>
          <a:p>
            <a:r>
              <a:rPr lang="en-US" sz="3200" dirty="0" smtClean="0"/>
              <a:t>(hidden)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68151" y="1496405"/>
            <a:ext cx="67515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Generalization of the </a:t>
            </a:r>
            <a:r>
              <a:rPr lang="en-US" sz="3200" b="1" i="1" dirty="0" smtClean="0"/>
              <a:t>structure</a:t>
            </a:r>
            <a:r>
              <a:rPr lang="en-US" sz="3200" dirty="0" smtClean="0"/>
              <a:t> concept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911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83" y="126471"/>
            <a:ext cx="8549217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OO concepts 2: construction and deconstruction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209908" y="1756688"/>
            <a:ext cx="294223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function car::</a:t>
            </a:r>
            <a:r>
              <a:rPr lang="en-US" sz="3200" dirty="0" err="1" smtClean="0"/>
              <a:t>init</a:t>
            </a:r>
            <a:endParaRPr lang="en-US" sz="3200" dirty="0"/>
          </a:p>
          <a:p>
            <a:r>
              <a:rPr lang="en-US" sz="3200" dirty="0" smtClean="0"/>
              <a:t>…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ro car::cleanup</a:t>
            </a:r>
          </a:p>
          <a:p>
            <a:r>
              <a:rPr lang="en-US" sz="3200" dirty="0" smtClean="0"/>
              <a:t>…</a:t>
            </a:r>
          </a:p>
        </p:txBody>
      </p:sp>
      <p:sp>
        <p:nvSpPr>
          <p:cNvPr id="8" name="Left Brace 7"/>
          <p:cNvSpPr/>
          <p:nvPr/>
        </p:nvSpPr>
        <p:spPr>
          <a:xfrm>
            <a:off x="3711863" y="2114598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909" y="1756688"/>
            <a:ext cx="30595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Special interface functions (called automatically)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6819" y="4745182"/>
            <a:ext cx="54032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Objects start in a </a:t>
            </a:r>
            <a:r>
              <a:rPr lang="en-US" sz="3200" b="1" i="1" dirty="0" smtClean="0"/>
              <a:t>defined</a:t>
            </a:r>
            <a:r>
              <a:rPr lang="en-US" sz="3200" dirty="0" smtClean="0"/>
              <a:t> state.</a:t>
            </a:r>
            <a:endParaRPr lang="en-US" sz="3200" dirty="0"/>
          </a:p>
        </p:txBody>
      </p:sp>
      <p:cxnSp>
        <p:nvCxnSpPr>
          <p:cNvPr id="13" name="Elbow Connector 12"/>
          <p:cNvCxnSpPr>
            <a:stCxn id="9" idx="2"/>
            <a:endCxn id="11" idx="1"/>
          </p:cNvCxnSpPr>
          <p:nvPr/>
        </p:nvCxnSpPr>
        <p:spPr>
          <a:xfrm rot="16200000" flipH="1">
            <a:off x="1271639" y="3942390"/>
            <a:ext cx="1711222" cy="479137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78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83" y="126471"/>
            <a:ext cx="8549217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OO concepts 3: Inheritance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689740" y="4069629"/>
            <a:ext cx="25847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A6A6A6"/>
                </a:solidFill>
              </a:rPr>
              <a:t> </a:t>
            </a:r>
            <a:r>
              <a:rPr lang="en-US" sz="3200" dirty="0">
                <a:solidFill>
                  <a:srgbClr val="A6A6A6"/>
                </a:solidFill>
              </a:rPr>
              <a:t>_speed   : </a:t>
            </a:r>
            <a:r>
              <a:rPr lang="en-US" sz="3200" dirty="0" smtClean="0">
                <a:solidFill>
                  <a:srgbClr val="A6A6A6"/>
                </a:solidFill>
              </a:rPr>
              <a:t>1.0</a:t>
            </a:r>
            <a:endParaRPr lang="en-US" sz="3200" dirty="0">
              <a:solidFill>
                <a:srgbClr val="A6A6A6"/>
              </a:solidFill>
            </a:endParaRPr>
          </a:p>
          <a:p>
            <a:r>
              <a:rPr lang="en-US" sz="3200" dirty="0" smtClean="0">
                <a:solidFill>
                  <a:srgbClr val="A6A6A6"/>
                </a:solidFill>
              </a:rPr>
              <a:t>_heading </a:t>
            </a:r>
            <a:r>
              <a:rPr lang="en-US" sz="3200" dirty="0">
                <a:solidFill>
                  <a:srgbClr val="A6A6A6"/>
                </a:solidFill>
              </a:rPr>
              <a:t>: 2.0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4871" y="1269471"/>
            <a:ext cx="33127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 car::accelerate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….</a:t>
            </a:r>
          </a:p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ro car::brake</a:t>
            </a:r>
          </a:p>
        </p:txBody>
      </p:sp>
      <p:sp>
        <p:nvSpPr>
          <p:cNvPr id="7" name="Left Brace 6"/>
          <p:cNvSpPr/>
          <p:nvPr/>
        </p:nvSpPr>
        <p:spPr>
          <a:xfrm>
            <a:off x="3062200" y="4069629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6A6A6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2909801" y="1627381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2209" y="1531265"/>
            <a:ext cx="16878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Interface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(visible)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0153" y="4069629"/>
            <a:ext cx="15943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A6A6A6"/>
                </a:solidFill>
              </a:rPr>
              <a:t>State</a:t>
            </a:r>
          </a:p>
          <a:p>
            <a:r>
              <a:rPr lang="en-US" sz="3200" dirty="0" smtClean="0">
                <a:solidFill>
                  <a:srgbClr val="A6A6A6"/>
                </a:solidFill>
              </a:rPr>
              <a:t>(hidden)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2792" y="5299247"/>
            <a:ext cx="21519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_load: 3.0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34383" y="5257531"/>
            <a:ext cx="28278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Additional state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1214" y="2839549"/>
            <a:ext cx="18988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Additional</a:t>
            </a:r>
          </a:p>
          <a:p>
            <a:r>
              <a:rPr lang="en-US" sz="3200" dirty="0" smtClean="0"/>
              <a:t>interface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04871" y="3072245"/>
            <a:ext cx="41252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 truck::</a:t>
            </a:r>
            <a:r>
              <a:rPr lang="en-US" sz="3200" dirty="0" err="1" smtClean="0"/>
              <a:t>dosomething</a:t>
            </a:r>
            <a:endParaRPr lang="en-US" sz="3200" dirty="0" smtClean="0"/>
          </a:p>
        </p:txBody>
      </p:sp>
      <p:sp>
        <p:nvSpPr>
          <p:cNvPr id="15" name="Left Brace 14"/>
          <p:cNvSpPr/>
          <p:nvPr/>
        </p:nvSpPr>
        <p:spPr>
          <a:xfrm>
            <a:off x="2952519" y="2839131"/>
            <a:ext cx="219363" cy="1077218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>
            <a:off x="3072381" y="5299247"/>
            <a:ext cx="219363" cy="549786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4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83" y="126471"/>
            <a:ext cx="8549217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OO concepts 4: References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535709" y="3597579"/>
            <a:ext cx="81510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IDL&gt; a = car()</a:t>
            </a:r>
          </a:p>
          <a:p>
            <a:r>
              <a:rPr lang="en-US" sz="3200" dirty="0" smtClean="0"/>
              <a:t>IDL</a:t>
            </a:r>
            <a:r>
              <a:rPr lang="en-US" sz="3200" dirty="0"/>
              <a:t>&gt; b = a</a:t>
            </a:r>
          </a:p>
          <a:p>
            <a:r>
              <a:rPr lang="en-US" sz="3200" dirty="0"/>
              <a:t>IDL&gt; </a:t>
            </a:r>
            <a:r>
              <a:rPr lang="en-US" sz="3200" dirty="0" err="1"/>
              <a:t>help,a,b</a:t>
            </a:r>
            <a:endParaRPr lang="en-US" sz="3200" dirty="0"/>
          </a:p>
          <a:p>
            <a:r>
              <a:rPr lang="en-US" sz="3200" dirty="0"/>
              <a:t>A               OBJREF    = &lt;ObjHeapVar1(CAR)&gt;</a:t>
            </a:r>
          </a:p>
          <a:p>
            <a:r>
              <a:rPr lang="en-US" sz="3200" dirty="0"/>
              <a:t>B               OBJREF    = &lt;ObjHeapVar1(CAR)&gt;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46991" y="2051161"/>
            <a:ext cx="1586857" cy="14621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Obj1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485590" y="2093548"/>
            <a:ext cx="2387173" cy="377976"/>
            <a:chOff x="666390" y="2225746"/>
            <a:chExt cx="2387173" cy="377976"/>
          </a:xfrm>
        </p:grpSpPr>
        <p:sp>
          <p:nvSpPr>
            <p:cNvPr id="6" name="TextBox 5"/>
            <p:cNvSpPr txBox="1"/>
            <p:nvPr/>
          </p:nvSpPr>
          <p:spPr>
            <a:xfrm>
              <a:off x="2339816" y="223439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6390" y="2225746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5" idx="2"/>
            </p:cNvCxnSpPr>
            <p:nvPr/>
          </p:nvCxnSpPr>
          <p:spPr>
            <a:xfrm>
              <a:off x="825505" y="2595078"/>
              <a:ext cx="222805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459818" y="2686066"/>
            <a:ext cx="2387173" cy="377976"/>
            <a:chOff x="666390" y="2225746"/>
            <a:chExt cx="2387173" cy="377976"/>
          </a:xfrm>
        </p:grpSpPr>
        <p:sp>
          <p:nvSpPr>
            <p:cNvPr id="21" name="TextBox 20"/>
            <p:cNvSpPr txBox="1"/>
            <p:nvPr/>
          </p:nvSpPr>
          <p:spPr>
            <a:xfrm>
              <a:off x="2339816" y="223439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390" y="22257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>
              <a:off x="822843" y="2595078"/>
              <a:ext cx="223072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35709" y="1231746"/>
            <a:ext cx="83766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Multiple “names” for the same object in memory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700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356" y="2040251"/>
            <a:ext cx="5255380" cy="35516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742215" y="2462155"/>
            <a:ext cx="1688338" cy="1295946"/>
            <a:chOff x="5575452" y="2209427"/>
            <a:chExt cx="1688338" cy="1295946"/>
          </a:xfrm>
        </p:grpSpPr>
        <p:sp>
          <p:nvSpPr>
            <p:cNvPr id="5" name="Rectangle 4"/>
            <p:cNvSpPr/>
            <p:nvPr/>
          </p:nvSpPr>
          <p:spPr>
            <a:xfrm>
              <a:off x="5575452" y="2209427"/>
              <a:ext cx="1383538" cy="99114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27852" y="2361827"/>
              <a:ext cx="1383538" cy="99114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880252" y="2514227"/>
              <a:ext cx="1383538" cy="991146"/>
            </a:xfrm>
            <a:prstGeom prst="rect">
              <a:avLst/>
            </a:prstGeom>
            <a:ln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86925" y="204454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data objects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087" y="1660595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processing object</a:t>
            </a:r>
            <a:endParaRPr lang="en-US" dirty="0">
              <a:solidFill>
                <a:srgbClr val="F79646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03640" y="2462155"/>
            <a:ext cx="1688338" cy="1295946"/>
            <a:chOff x="5575452" y="2209427"/>
            <a:chExt cx="1688338" cy="1295946"/>
          </a:xfrm>
        </p:grpSpPr>
        <p:sp>
          <p:nvSpPr>
            <p:cNvPr id="12" name="Rectangle 11"/>
            <p:cNvSpPr/>
            <p:nvPr/>
          </p:nvSpPr>
          <p:spPr>
            <a:xfrm>
              <a:off x="5575452" y="2209427"/>
              <a:ext cx="1383538" cy="991146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727852" y="2361827"/>
              <a:ext cx="1383538" cy="991146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80252" y="2514227"/>
              <a:ext cx="1383538" cy="991146"/>
            </a:xfrm>
            <a:prstGeom prst="rect">
              <a:avLst/>
            </a:prstGeom>
            <a:ln>
              <a:solidFill>
                <a:schemeClr val="accent3"/>
              </a:solidFill>
              <a:prstDash val="sys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81185" y="204777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BBB59"/>
                </a:solidFill>
              </a:rPr>
              <a:t>methods</a:t>
            </a:r>
            <a:endParaRPr lang="en-US" dirty="0">
              <a:solidFill>
                <a:srgbClr val="9BBB59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61165" y="4168601"/>
            <a:ext cx="1688338" cy="1295946"/>
            <a:chOff x="5575452" y="2209427"/>
            <a:chExt cx="1688338" cy="1295946"/>
          </a:xfrm>
        </p:grpSpPr>
        <p:sp>
          <p:nvSpPr>
            <p:cNvPr id="17" name="Rectangle 16"/>
            <p:cNvSpPr/>
            <p:nvPr/>
          </p:nvSpPr>
          <p:spPr>
            <a:xfrm>
              <a:off x="5575452" y="22094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27852" y="23618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880252" y="25142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75295" y="379926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parameters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99412" y="3877999"/>
            <a:ext cx="387766" cy="59540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7265" y="3028598"/>
            <a:ext cx="666342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65876" y="2775656"/>
            <a:ext cx="6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data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80146" y="2999741"/>
            <a:ext cx="612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time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065876" y="3347473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methods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51144" y="4790415"/>
            <a:ext cx="6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data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PASSATA objects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32499" y="1444611"/>
            <a:ext cx="297391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Processing object methods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Set/get some of the parameters.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Set the input data object.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Get the output data object.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Trigger method: this method updates the output data object in function of the change of the input one.</a:t>
            </a:r>
          </a:p>
          <a:p>
            <a:endParaRPr lang="en-US" dirty="0" smtClean="0"/>
          </a:p>
          <a:p>
            <a:r>
              <a:rPr lang="en-US" b="1" dirty="0" smtClean="0"/>
              <a:t>Data object methods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Write/read data on/from disk.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Restore the data object from file saved on disk.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1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6964580" y="4341625"/>
            <a:ext cx="1688338" cy="1617927"/>
            <a:chOff x="4655501" y="4456038"/>
            <a:chExt cx="1688338" cy="1617927"/>
          </a:xfrm>
        </p:grpSpPr>
        <p:grpSp>
          <p:nvGrpSpPr>
            <p:cNvPr id="10" name="Group 9"/>
            <p:cNvGrpSpPr/>
            <p:nvPr/>
          </p:nvGrpSpPr>
          <p:grpSpPr>
            <a:xfrm>
              <a:off x="4655501" y="4778019"/>
              <a:ext cx="1688338" cy="1295946"/>
              <a:chOff x="5575452" y="2209427"/>
              <a:chExt cx="1688338" cy="129594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575452" y="2209427"/>
                <a:ext cx="1383538" cy="991146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727852" y="2361827"/>
                <a:ext cx="1383538" cy="991146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880252" y="2514227"/>
                <a:ext cx="1383538" cy="991146"/>
              </a:xfrm>
              <a:prstGeom prst="rect">
                <a:avLst/>
              </a:prstGeom>
              <a:ln>
                <a:prstDash val="sys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4676151" y="4456038"/>
              <a:ext cx="10792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/>
                  </a:solidFill>
                </a:rPr>
                <a:t>data objects</a:t>
              </a:r>
              <a:endParaRPr lang="en-US" sz="14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014025" y="2031635"/>
            <a:ext cx="1688338" cy="1656621"/>
            <a:chOff x="6855046" y="1793514"/>
            <a:chExt cx="1688338" cy="1656621"/>
          </a:xfrm>
        </p:grpSpPr>
        <p:sp>
          <p:nvSpPr>
            <p:cNvPr id="9" name="TextBox 8"/>
            <p:cNvSpPr txBox="1"/>
            <p:nvPr/>
          </p:nvSpPr>
          <p:spPr>
            <a:xfrm>
              <a:off x="6855046" y="1793514"/>
              <a:ext cx="1530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79646"/>
                  </a:solidFill>
                </a:rPr>
                <a:t>processing objects</a:t>
              </a:r>
              <a:endParaRPr lang="en-US" sz="1400" dirty="0">
                <a:solidFill>
                  <a:srgbClr val="F79646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855046" y="2154189"/>
              <a:ext cx="1688338" cy="1295946"/>
              <a:chOff x="5575452" y="2209427"/>
              <a:chExt cx="1688338" cy="129594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575452" y="2209427"/>
                <a:ext cx="1383538" cy="991146"/>
              </a:xfrm>
              <a:prstGeom prst="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727852" y="2361827"/>
                <a:ext cx="1383538" cy="991146"/>
              </a:xfrm>
              <a:prstGeom prst="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880252" y="2514227"/>
                <a:ext cx="1383538" cy="991146"/>
              </a:xfrm>
              <a:prstGeom prst="rect">
                <a:avLst/>
              </a:prstGeom>
              <a:ln>
                <a:solidFill>
                  <a:schemeClr val="accent6"/>
                </a:solidFill>
                <a:prstDash val="sysDash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</p:grpSp>
      </p:grpSp>
      <p:sp>
        <p:nvSpPr>
          <p:cNvPr id="37" name="Title 1"/>
          <p:cNvSpPr txBox="1">
            <a:spLocks/>
          </p:cNvSpPr>
          <p:nvPr/>
        </p:nvSpPr>
        <p:spPr>
          <a:xfrm>
            <a:off x="457200" y="1610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Factory and Calibration manager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581469" y="1353029"/>
            <a:ext cx="2062007" cy="2030985"/>
            <a:chOff x="456921" y="4421781"/>
            <a:chExt cx="2062007" cy="2030985"/>
          </a:xfrm>
          <a:solidFill>
            <a:schemeClr val="tx1">
              <a:lumMod val="85000"/>
              <a:lumOff val="15000"/>
            </a:schemeClr>
          </a:solidFill>
          <a:effectLst/>
        </p:grpSpPr>
        <p:sp>
          <p:nvSpPr>
            <p:cNvPr id="21" name="Rectangle 20"/>
            <p:cNvSpPr/>
            <p:nvPr/>
          </p:nvSpPr>
          <p:spPr>
            <a:xfrm>
              <a:off x="456921" y="4421781"/>
              <a:ext cx="255498" cy="105039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Triangle 22"/>
            <p:cNvSpPr/>
            <p:nvPr/>
          </p:nvSpPr>
          <p:spPr>
            <a:xfrm rot="16200000">
              <a:off x="756796" y="4920534"/>
              <a:ext cx="507266" cy="596021"/>
            </a:xfrm>
            <a:prstGeom prst="rt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Triangle 30"/>
            <p:cNvSpPr/>
            <p:nvPr/>
          </p:nvSpPr>
          <p:spPr>
            <a:xfrm rot="16200000">
              <a:off x="1362795" y="4920534"/>
              <a:ext cx="507266" cy="596021"/>
            </a:xfrm>
            <a:prstGeom prst="rt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ight Triangle 31"/>
            <p:cNvSpPr/>
            <p:nvPr/>
          </p:nvSpPr>
          <p:spPr>
            <a:xfrm rot="16200000">
              <a:off x="1964815" y="4920534"/>
              <a:ext cx="507266" cy="596021"/>
            </a:xfrm>
            <a:prstGeom prst="rt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57200" y="5464547"/>
              <a:ext cx="2061728" cy="98821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factory</a:t>
              </a:r>
              <a:endParaRPr lang="en-US" dirty="0"/>
            </a:p>
          </p:txBody>
        </p:sp>
      </p:grpSp>
      <p:cxnSp>
        <p:nvCxnSpPr>
          <p:cNvPr id="39" name="Straight Arrow Connector 38"/>
          <p:cNvCxnSpPr>
            <a:stCxn id="19" idx="3"/>
            <a:endCxn id="3" idx="1"/>
          </p:cNvCxnSpPr>
          <p:nvPr/>
        </p:nvCxnSpPr>
        <p:spPr>
          <a:xfrm flipV="1">
            <a:off x="1988389" y="2889905"/>
            <a:ext cx="1593359" cy="11759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" idx="3"/>
            <a:endCxn id="12" idx="1"/>
          </p:cNvCxnSpPr>
          <p:nvPr/>
        </p:nvCxnSpPr>
        <p:spPr>
          <a:xfrm flipV="1">
            <a:off x="5643476" y="2887883"/>
            <a:ext cx="1370549" cy="202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3581469" y="4250812"/>
            <a:ext cx="2248686" cy="2248686"/>
            <a:chOff x="7598434" y="2928431"/>
            <a:chExt cx="2248686" cy="2248686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8434" y="2928431"/>
              <a:ext cx="2248686" cy="2248686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7943004" y="4529331"/>
              <a:ext cx="1603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Calibration manager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00051" y="2101291"/>
            <a:ext cx="1688338" cy="1295946"/>
            <a:chOff x="5575452" y="2209427"/>
            <a:chExt cx="1688338" cy="1295946"/>
          </a:xfrm>
        </p:grpSpPr>
        <p:sp>
          <p:nvSpPr>
            <p:cNvPr id="17" name="Rectangle 16"/>
            <p:cNvSpPr/>
            <p:nvPr/>
          </p:nvSpPr>
          <p:spPr>
            <a:xfrm>
              <a:off x="5575452" y="22094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27852" y="23618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880252" y="2514227"/>
              <a:ext cx="1383538" cy="991146"/>
            </a:xfrm>
            <a:prstGeom prst="rect">
              <a:avLst/>
            </a:prstGeom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96781" y="1668158"/>
            <a:ext cx="1919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p</a:t>
            </a:r>
            <a:r>
              <a:rPr lang="en-US" sz="1400" dirty="0" smtClean="0">
                <a:solidFill>
                  <a:schemeClr val="accent2"/>
                </a:solidFill>
              </a:rPr>
              <a:t>arameters dictionaries</a:t>
            </a:r>
            <a:endParaRPr lang="en-US" sz="1400" dirty="0">
              <a:solidFill>
                <a:schemeClr val="accent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10956" y="4534939"/>
            <a:ext cx="1688338" cy="1598122"/>
            <a:chOff x="610956" y="4323443"/>
            <a:chExt cx="1688338" cy="1598122"/>
          </a:xfrm>
        </p:grpSpPr>
        <p:grpSp>
          <p:nvGrpSpPr>
            <p:cNvPr id="55" name="Group 54"/>
            <p:cNvGrpSpPr/>
            <p:nvPr/>
          </p:nvGrpSpPr>
          <p:grpSpPr>
            <a:xfrm>
              <a:off x="610956" y="4625619"/>
              <a:ext cx="1688338" cy="1295946"/>
              <a:chOff x="5575452" y="2209427"/>
              <a:chExt cx="1688338" cy="1295946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5575452" y="2209427"/>
                <a:ext cx="1383538" cy="991146"/>
              </a:xfrm>
              <a:prstGeom prst="rect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727852" y="2361827"/>
                <a:ext cx="1383538" cy="991146"/>
              </a:xfrm>
              <a:prstGeom prst="rect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880252" y="2514227"/>
                <a:ext cx="1383538" cy="991146"/>
              </a:xfrm>
              <a:prstGeom prst="rect">
                <a:avLst/>
              </a:prstGeom>
              <a:ln>
                <a:solidFill>
                  <a:schemeClr val="accent4"/>
                </a:solidFill>
                <a:prstDash val="sysDash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659395" y="4323443"/>
              <a:ext cx="9419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4"/>
                  </a:solidFill>
                </a:rPr>
                <a:t>s</a:t>
              </a:r>
              <a:r>
                <a:rPr lang="en-US" sz="1400" dirty="0" smtClean="0">
                  <a:solidFill>
                    <a:schemeClr val="accent4"/>
                  </a:solidFill>
                </a:rPr>
                <a:t>aved files</a:t>
              </a:r>
              <a:endParaRPr lang="en-US" sz="14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915756" y="1152870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432988" y="1216408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60923" y="1329604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3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66628" y="4050468"/>
            <a:ext cx="8386749" cy="0"/>
          </a:xfrm>
          <a:prstGeom prst="line">
            <a:avLst/>
          </a:prstGeom>
          <a:ln w="38100" cmpd="sng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651750" y="3735917"/>
            <a:ext cx="0" cy="6057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7979577" y="3735917"/>
            <a:ext cx="0" cy="6057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5643476" y="5058833"/>
            <a:ext cx="949941" cy="105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643476" y="5334000"/>
            <a:ext cx="1024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2557445" y="5058833"/>
            <a:ext cx="949941" cy="105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557445" y="5334000"/>
            <a:ext cx="1024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96781" y="3551251"/>
            <a:ext cx="189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  <a:r>
              <a:rPr lang="en-US" b="1" dirty="0" smtClean="0"/>
              <a:t>xternal </a:t>
            </a:r>
            <a:r>
              <a:rPr lang="en-US" b="1" dirty="0" smtClean="0"/>
              <a:t>interface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367137" y="4156959"/>
            <a:ext cx="158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“hidden” layer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393133" y="6440895"/>
            <a:ext cx="2699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manages </a:t>
            </a:r>
            <a:r>
              <a:rPr lang="en-US" sz="1200" dirty="0"/>
              <a:t>disk I/O for calibration </a:t>
            </a:r>
            <a:r>
              <a:rPr lang="en-US" sz="1200" dirty="0" smtClean="0"/>
              <a:t>data (uses tags to identifies saved files)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3456975" y="3412751"/>
            <a:ext cx="2252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builds </a:t>
            </a:r>
            <a:r>
              <a:rPr lang="en-US" sz="1200" dirty="0"/>
              <a:t>each object of the </a:t>
            </a:r>
            <a:r>
              <a:rPr lang="en-US" sz="1200" dirty="0" smtClean="0"/>
              <a:t>library from a parameters </a:t>
            </a:r>
            <a:r>
              <a:rPr lang="en-US" sz="1200" dirty="0" smtClean="0"/>
              <a:t>dictionary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04225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simulation scheme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1751" y="1869720"/>
            <a:ext cx="1587900" cy="1462148"/>
            <a:chOff x="303440" y="3320794"/>
            <a:chExt cx="1759027" cy="827832"/>
          </a:xfrm>
        </p:grpSpPr>
        <p:sp>
          <p:nvSpPr>
            <p:cNvPr id="11" name="Rectangle 10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Obj1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75834" y="3323131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75834" y="3792989"/>
              <a:ext cx="686633" cy="355637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out2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80064" y="1874446"/>
            <a:ext cx="1420420" cy="1462148"/>
            <a:chOff x="303440" y="3320794"/>
            <a:chExt cx="1757872" cy="827832"/>
          </a:xfrm>
        </p:grpSpPr>
        <p:sp>
          <p:nvSpPr>
            <p:cNvPr id="19" name="Rectangle 18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Obj3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75834" y="3525782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930862" y="1869720"/>
            <a:ext cx="1438260" cy="1462148"/>
            <a:chOff x="303440" y="3320794"/>
            <a:chExt cx="1757872" cy="827832"/>
          </a:xfrm>
        </p:grpSpPr>
        <p:sp>
          <p:nvSpPr>
            <p:cNvPr id="27" name="Rectangle 26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Obj4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0707" y="3675144"/>
            <a:ext cx="1587900" cy="1462148"/>
            <a:chOff x="303440" y="3320794"/>
            <a:chExt cx="1759027" cy="827832"/>
          </a:xfrm>
        </p:grpSpPr>
        <p:sp>
          <p:nvSpPr>
            <p:cNvPr id="35" name="Rectangle 34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Obj2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375834" y="3323131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375834" y="3792989"/>
              <a:ext cx="686633" cy="355637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out2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</p:grpSp>
      <p:cxnSp>
        <p:nvCxnSpPr>
          <p:cNvPr id="39" name="Straight Arrow Connector 38"/>
          <p:cNvCxnSpPr>
            <a:stCxn id="12" idx="3"/>
          </p:cNvCxnSpPr>
          <p:nvPr/>
        </p:nvCxnSpPr>
        <p:spPr>
          <a:xfrm>
            <a:off x="2188607" y="2231777"/>
            <a:ext cx="591457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6" idx="3"/>
            <a:endCxn id="19" idx="1"/>
          </p:cNvCxnSpPr>
          <p:nvPr/>
        </p:nvCxnSpPr>
        <p:spPr>
          <a:xfrm flipV="1">
            <a:off x="2187563" y="2605520"/>
            <a:ext cx="592501" cy="1431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0" idx="3"/>
            <a:endCxn id="27" idx="1"/>
          </p:cNvCxnSpPr>
          <p:nvPr/>
        </p:nvCxnSpPr>
        <p:spPr>
          <a:xfrm>
            <a:off x="4200484" y="2594433"/>
            <a:ext cx="730378" cy="6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6855360" y="1869772"/>
            <a:ext cx="1438260" cy="1462148"/>
            <a:chOff x="303440" y="3320794"/>
            <a:chExt cx="1757872" cy="827832"/>
          </a:xfrm>
        </p:grpSpPr>
        <p:sp>
          <p:nvSpPr>
            <p:cNvPr id="51" name="Rectangle 50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Obj5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rgbClr val="000000"/>
                </a:solidFill>
                <a:latin typeface="Tahoma"/>
                <a:cs typeface="Symbol" charset="2"/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6855359" y="3679272"/>
            <a:ext cx="1438260" cy="1462148"/>
          </a:xfrm>
          <a:prstGeom prst="rect">
            <a:avLst/>
          </a:prstGeom>
          <a:ln>
            <a:solidFill>
              <a:srgbClr val="F796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Obj6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7" name="Straight Arrow Connector 56"/>
          <p:cNvCxnSpPr>
            <a:stCxn id="27" idx="3"/>
            <a:endCxn id="51" idx="1"/>
          </p:cNvCxnSpPr>
          <p:nvPr/>
        </p:nvCxnSpPr>
        <p:spPr>
          <a:xfrm>
            <a:off x="6369122" y="2600794"/>
            <a:ext cx="486238" cy="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27" idx="3"/>
          </p:cNvCxnSpPr>
          <p:nvPr/>
        </p:nvCxnSpPr>
        <p:spPr>
          <a:xfrm>
            <a:off x="6369122" y="2600794"/>
            <a:ext cx="154747" cy="1794336"/>
          </a:xfrm>
          <a:prstGeom prst="bentConnector2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4" idx="1"/>
          </p:cNvCxnSpPr>
          <p:nvPr/>
        </p:nvCxnSpPr>
        <p:spPr>
          <a:xfrm>
            <a:off x="6523869" y="4410346"/>
            <a:ext cx="33149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1" idx="3"/>
          </p:cNvCxnSpPr>
          <p:nvPr/>
        </p:nvCxnSpPr>
        <p:spPr>
          <a:xfrm>
            <a:off x="8293620" y="2600846"/>
            <a:ext cx="493604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274797" y="1877010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75975" y="408028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25595" y="226785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350093" y="2220374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50093" y="4509153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434166" y="2083190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0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1751" y="1869720"/>
            <a:ext cx="1587900" cy="1462148"/>
            <a:chOff x="303440" y="3320794"/>
            <a:chExt cx="1759027" cy="827832"/>
          </a:xfrm>
        </p:grpSpPr>
        <p:sp>
          <p:nvSpPr>
            <p:cNvPr id="11" name="Rectangle 10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75834" y="3323131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75834" y="3792989"/>
              <a:ext cx="686633" cy="355637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out2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80064" y="1874446"/>
            <a:ext cx="1420420" cy="1462148"/>
            <a:chOff x="303440" y="3320794"/>
            <a:chExt cx="1757872" cy="827832"/>
          </a:xfrm>
        </p:grpSpPr>
        <p:sp>
          <p:nvSpPr>
            <p:cNvPr id="19" name="Rectangle 18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75834" y="3525782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930862" y="1858580"/>
            <a:ext cx="1438260" cy="1462148"/>
            <a:chOff x="303440" y="3320794"/>
            <a:chExt cx="1757872" cy="827832"/>
          </a:xfrm>
        </p:grpSpPr>
        <p:sp>
          <p:nvSpPr>
            <p:cNvPr id="27" name="Rectangle 26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cxnSp>
        <p:nvCxnSpPr>
          <p:cNvPr id="39" name="Straight Arrow Connector 38"/>
          <p:cNvCxnSpPr>
            <a:stCxn id="12" idx="3"/>
          </p:cNvCxnSpPr>
          <p:nvPr/>
        </p:nvCxnSpPr>
        <p:spPr>
          <a:xfrm>
            <a:off x="2188607" y="2231777"/>
            <a:ext cx="591457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0" idx="3"/>
            <a:endCxn id="27" idx="1"/>
          </p:cNvCxnSpPr>
          <p:nvPr/>
        </p:nvCxnSpPr>
        <p:spPr>
          <a:xfrm flipV="1">
            <a:off x="4200484" y="2589654"/>
            <a:ext cx="730378" cy="47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6855360" y="1858632"/>
            <a:ext cx="1438260" cy="1462148"/>
            <a:chOff x="303440" y="3320794"/>
            <a:chExt cx="1757872" cy="827832"/>
          </a:xfrm>
        </p:grpSpPr>
        <p:sp>
          <p:nvSpPr>
            <p:cNvPr id="51" name="Rectangle 50"/>
            <p:cNvSpPr/>
            <p:nvPr/>
          </p:nvSpPr>
          <p:spPr>
            <a:xfrm>
              <a:off x="303440" y="3320794"/>
              <a:ext cx="1757872" cy="827832"/>
            </a:xfrm>
            <a:prstGeom prst="rect">
              <a:avLst/>
            </a:prstGeom>
            <a:ln>
              <a:solidFill>
                <a:srgbClr val="F796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Obj5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375834" y="3528458"/>
              <a:ext cx="685477" cy="405301"/>
            </a:xfrm>
            <a:prstGeom prst="rect">
              <a:avLst/>
            </a:prstGeom>
            <a:ln>
              <a:solidFill>
                <a:srgbClr val="4BACC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ahoma"/>
                  <a:cs typeface="Symbol" charset="2"/>
                </a:rPr>
                <a:t>out1</a:t>
              </a:r>
              <a:endParaRPr lang="en-US" dirty="0">
                <a:solidFill>
                  <a:schemeClr val="tx1"/>
                </a:solidFill>
                <a:latin typeface="Tahoma"/>
                <a:cs typeface="Symbol" charset="2"/>
              </a:endParaRPr>
            </a:p>
          </p:txBody>
        </p:sp>
      </p:grpSp>
      <p:cxnSp>
        <p:nvCxnSpPr>
          <p:cNvPr id="57" name="Straight Arrow Connector 56"/>
          <p:cNvCxnSpPr>
            <a:stCxn id="27" idx="3"/>
            <a:endCxn id="51" idx="1"/>
          </p:cNvCxnSpPr>
          <p:nvPr/>
        </p:nvCxnSpPr>
        <p:spPr>
          <a:xfrm>
            <a:off x="6369122" y="2589654"/>
            <a:ext cx="486238" cy="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1" idx="3"/>
          </p:cNvCxnSpPr>
          <p:nvPr/>
        </p:nvCxnSpPr>
        <p:spPr>
          <a:xfrm>
            <a:off x="8293620" y="2589706"/>
            <a:ext cx="493604" cy="4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274797" y="1877010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425595" y="223443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350093" y="2220374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434166" y="2219296"/>
            <a:ext cx="50526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Ref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820333" y="4857749"/>
            <a:ext cx="4412551" cy="9336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Loop control (</a:t>
            </a:r>
            <a:r>
              <a:rPr lang="en-US" dirty="0" err="1" smtClean="0">
                <a:solidFill>
                  <a:srgbClr val="000000"/>
                </a:solidFill>
              </a:rPr>
              <a:t>a.k.a</a:t>
            </a:r>
            <a:r>
              <a:rPr lang="en-US" dirty="0" smtClean="0">
                <a:solidFill>
                  <a:srgbClr val="000000"/>
                </a:solidFill>
              </a:rPr>
              <a:t> Time control)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" name="Elbow Connector 3"/>
          <p:cNvCxnSpPr>
            <a:stCxn id="40" idx="0"/>
            <a:endCxn id="11" idx="2"/>
          </p:cNvCxnSpPr>
          <p:nvPr/>
        </p:nvCxnSpPr>
        <p:spPr>
          <a:xfrm rot="16200000" flipV="1">
            <a:off x="1947955" y="2779094"/>
            <a:ext cx="1525881" cy="2631429"/>
          </a:xfrm>
          <a:prstGeom prst="bentConnector3">
            <a:avLst>
              <a:gd name="adj1" fmla="val 49270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0" idx="0"/>
            <a:endCxn id="19" idx="2"/>
          </p:cNvCxnSpPr>
          <p:nvPr/>
        </p:nvCxnSpPr>
        <p:spPr>
          <a:xfrm rot="16200000" flipV="1">
            <a:off x="2997865" y="3829004"/>
            <a:ext cx="1521155" cy="536335"/>
          </a:xfrm>
          <a:prstGeom prst="bentConnector3">
            <a:avLst>
              <a:gd name="adj1" fmla="val 50000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0" idx="0"/>
            <a:endCxn id="27" idx="2"/>
          </p:cNvCxnSpPr>
          <p:nvPr/>
        </p:nvCxnSpPr>
        <p:spPr>
          <a:xfrm rot="5400000" flipH="1" flipV="1">
            <a:off x="4069790" y="3277548"/>
            <a:ext cx="1537021" cy="1623383"/>
          </a:xfrm>
          <a:prstGeom prst="bentConnector3">
            <a:avLst>
              <a:gd name="adj1" fmla="val 49275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40" idx="0"/>
            <a:endCxn id="51" idx="2"/>
          </p:cNvCxnSpPr>
          <p:nvPr/>
        </p:nvCxnSpPr>
        <p:spPr>
          <a:xfrm rot="5400000" flipH="1" flipV="1">
            <a:off x="5032065" y="2315325"/>
            <a:ext cx="1536969" cy="3547881"/>
          </a:xfrm>
          <a:prstGeom prst="bentConnector3">
            <a:avLst>
              <a:gd name="adj1" fmla="val 49275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26611" y="4374669"/>
            <a:ext cx="3126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Triggering (deterministic order)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69817" y="37417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490274" y="37094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47876" y="367721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645324" y="37094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5449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472</Words>
  <Application>Microsoft Macintosh PowerPoint</Application>
  <PresentationFormat>On-screen Show (4:3)</PresentationFormat>
  <Paragraphs>190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OO concepts</vt:lpstr>
      <vt:lpstr>OO concepts 1: State hiding &amp; interface</vt:lpstr>
      <vt:lpstr>OO concepts 2: construction and deconstruction</vt:lpstr>
      <vt:lpstr>OO concepts 3: Inheritance</vt:lpstr>
      <vt:lpstr>OO concepts 4: References</vt:lpstr>
      <vt:lpstr>PowerPoint Presentation</vt:lpstr>
      <vt:lpstr>PowerPoint Presentation</vt:lpstr>
      <vt:lpstr>Basic simulation scheme</vt:lpstr>
      <vt:lpstr>Coordination</vt:lpstr>
      <vt:lpstr>Storage</vt:lpstr>
      <vt:lpstr>Workplan</vt:lpstr>
      <vt:lpstr>loop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Guido Agapito</dc:creator>
  <cp:lastModifiedBy>Guido Agapito</cp:lastModifiedBy>
  <cp:revision>27</cp:revision>
  <dcterms:created xsi:type="dcterms:W3CDTF">2015-05-18T08:25:33Z</dcterms:created>
  <dcterms:modified xsi:type="dcterms:W3CDTF">2015-05-19T09:18:23Z</dcterms:modified>
</cp:coreProperties>
</file>