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96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November 30,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November 30,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November 30,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November 30,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November 30,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November 30,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November 30,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November 30,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November 30,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November 30,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November 30,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November 30,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Tip</a:t>
            </a:r>
            <a:r>
              <a:rPr lang="en-US" sz="4000" dirty="0" smtClean="0"/>
              <a:t>-Tilt Fiber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i="1" dirty="0" smtClean="0"/>
              <a:t>Investigation </a:t>
            </a:r>
            <a:r>
              <a:rPr lang="en-US" sz="2400" i="1" dirty="0" smtClean="0"/>
              <a:t>of Ferrule breakage  </a:t>
            </a:r>
            <a:endParaRPr lang="en-US" sz="2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Michael Lefebvre / LBTO AO Technician</a:t>
            </a:r>
          </a:p>
          <a:p>
            <a:r>
              <a:rPr lang="en-US" sz="1800" dirty="0" smtClean="0"/>
              <a:t>November 29, 2014</a:t>
            </a:r>
            <a:endParaRPr lang="en-US" sz="1800" dirty="0"/>
          </a:p>
        </p:txBody>
      </p:sp>
      <p:pic>
        <p:nvPicPr>
          <p:cNvPr id="4" name="Picture 3" descr="ARGOS Log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6" y="626534"/>
            <a:ext cx="3780367" cy="128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9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7620000" cy="507674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100" dirty="0" smtClean="0"/>
              <a:t>During installation </a:t>
            </a:r>
            <a:r>
              <a:rPr lang="en-US" sz="2100" dirty="0"/>
              <a:t>of the </a:t>
            </a:r>
            <a:r>
              <a:rPr lang="en-US" sz="2100" dirty="0" smtClean="0"/>
              <a:t>ARGOS </a:t>
            </a:r>
            <a:r>
              <a:rPr lang="en-US" sz="2100" dirty="0"/>
              <a:t>fiber bundle </a:t>
            </a:r>
            <a:r>
              <a:rPr lang="en-US" sz="2100" dirty="0" smtClean="0"/>
              <a:t>in the </a:t>
            </a:r>
            <a:r>
              <a:rPr lang="en-US" sz="2100" dirty="0"/>
              <a:t>RFBG Cable </a:t>
            </a:r>
            <a:r>
              <a:rPr lang="en-US" sz="2100" dirty="0" smtClean="0"/>
              <a:t>Wrap on 11/19/2014, </a:t>
            </a:r>
            <a:r>
              <a:rPr lang="en-US" sz="2100" dirty="0" smtClean="0"/>
              <a:t>one</a:t>
            </a:r>
            <a:r>
              <a:rPr lang="en-US" sz="2100" dirty="0" smtClean="0"/>
              <a:t> </a:t>
            </a:r>
            <a:r>
              <a:rPr lang="en-US" sz="2100" dirty="0" smtClean="0"/>
              <a:t>fiber </a:t>
            </a:r>
            <a:r>
              <a:rPr lang="en-US" sz="2100" dirty="0" smtClean="0"/>
              <a:t>ferrule </a:t>
            </a:r>
            <a:r>
              <a:rPr lang="en-US" sz="2100" dirty="0" smtClean="0"/>
              <a:t>was </a:t>
            </a:r>
            <a:r>
              <a:rPr lang="en-US" sz="2100" dirty="0" smtClean="0"/>
              <a:t>broken</a:t>
            </a:r>
            <a:endParaRPr lang="en-US" sz="2100" dirty="0" smtClean="0"/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The broken fiber assembly </a:t>
            </a:r>
            <a:r>
              <a:rPr lang="en-US" sz="2100" dirty="0" smtClean="0"/>
              <a:t>was </a:t>
            </a:r>
            <a:r>
              <a:rPr lang="en-US" sz="2100" dirty="0" smtClean="0"/>
              <a:t>removed and </a:t>
            </a:r>
            <a:r>
              <a:rPr lang="en-US" sz="2100" dirty="0" smtClean="0"/>
              <a:t>replaced with a </a:t>
            </a:r>
            <a:r>
              <a:rPr lang="en-US" sz="2100" dirty="0" smtClean="0"/>
              <a:t>spare </a:t>
            </a:r>
            <a:r>
              <a:rPr lang="en-US" sz="2100" dirty="0" smtClean="0"/>
              <a:t>assembly on </a:t>
            </a:r>
            <a:r>
              <a:rPr lang="en-US" sz="2100" dirty="0"/>
              <a:t>11</a:t>
            </a:r>
            <a:r>
              <a:rPr lang="en-US" sz="2100" dirty="0" smtClean="0"/>
              <a:t>/20/2014</a:t>
            </a:r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The spare fiber assembly was successfully connected to AGW2 </a:t>
            </a:r>
            <a:r>
              <a:rPr lang="en-US" sz="2100" dirty="0" smtClean="0"/>
              <a:t>and </a:t>
            </a:r>
            <a:r>
              <a:rPr lang="en-US" sz="2100" dirty="0" smtClean="0"/>
              <a:t>routed into the </a:t>
            </a:r>
            <a:r>
              <a:rPr lang="en-US" sz="2100" dirty="0" smtClean="0"/>
              <a:t>LGS </a:t>
            </a:r>
            <a:r>
              <a:rPr lang="en-US" sz="2100" dirty="0" smtClean="0"/>
              <a:t>WFS rack on 11/25/2014</a:t>
            </a:r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During </a:t>
            </a:r>
            <a:r>
              <a:rPr lang="en-US" sz="2100" dirty="0" smtClean="0"/>
              <a:t>fiber </a:t>
            </a:r>
            <a:r>
              <a:rPr lang="en-US" sz="2100" dirty="0" smtClean="0"/>
              <a:t>installation in </a:t>
            </a:r>
            <a:r>
              <a:rPr lang="en-US" sz="2100" dirty="0"/>
              <a:t>the LGS WFS </a:t>
            </a:r>
            <a:r>
              <a:rPr lang="en-US" sz="2100" dirty="0" smtClean="0"/>
              <a:t>rack, </a:t>
            </a:r>
            <a:r>
              <a:rPr lang="en-US" sz="2100" dirty="0"/>
              <a:t>(</a:t>
            </a:r>
            <a:r>
              <a:rPr lang="en-US" sz="2100" dirty="0" smtClean="0"/>
              <a:t>into APD </a:t>
            </a:r>
            <a:r>
              <a:rPr lang="en-US" sz="2100" dirty="0"/>
              <a:t>receptacles</a:t>
            </a:r>
            <a:r>
              <a:rPr lang="en-US" sz="2100" dirty="0" smtClean="0"/>
              <a:t>)</a:t>
            </a:r>
            <a:r>
              <a:rPr lang="en-US" sz="2100" dirty="0" smtClean="0"/>
              <a:t>, </a:t>
            </a:r>
            <a:r>
              <a:rPr lang="en-US" sz="2100" dirty="0" smtClean="0"/>
              <a:t>a second fiber ferrule was </a:t>
            </a:r>
            <a:r>
              <a:rPr lang="en-US" sz="2100" dirty="0" smtClean="0"/>
              <a:t>broken</a:t>
            </a:r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Both ferrules broke in the same location</a:t>
            </a:r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F</a:t>
            </a:r>
            <a:r>
              <a:rPr lang="en-US" sz="2100" dirty="0" smtClean="0"/>
              <a:t>ibers </a:t>
            </a:r>
            <a:r>
              <a:rPr lang="en-US" sz="2100" dirty="0" smtClean="0"/>
              <a:t>were </a:t>
            </a:r>
            <a:r>
              <a:rPr lang="en-US" sz="2100" dirty="0" smtClean="0"/>
              <a:t>handled by trained individuals using utmost care </a:t>
            </a:r>
            <a:endParaRPr lang="en-US" sz="2100" dirty="0" smtClean="0"/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Root cause failure of </a:t>
            </a:r>
            <a:r>
              <a:rPr lang="en-US" sz="2100" dirty="0" smtClean="0"/>
              <a:t>fiber ferrules </a:t>
            </a:r>
            <a:r>
              <a:rPr lang="en-US" sz="2100" dirty="0" smtClean="0"/>
              <a:t>given in this report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Fiber assembly manufacturer shall implement a </a:t>
            </a:r>
            <a:r>
              <a:rPr lang="en-US" sz="2400" dirty="0">
                <a:solidFill>
                  <a:srgbClr val="FF0000"/>
                </a:solidFill>
              </a:rPr>
              <a:t>corrective action plan </a:t>
            </a:r>
            <a:r>
              <a:rPr lang="en-US" sz="2400" dirty="0" smtClean="0">
                <a:solidFill>
                  <a:srgbClr val="FF0000"/>
                </a:solidFill>
              </a:rPr>
              <a:t>to </a:t>
            </a:r>
            <a:r>
              <a:rPr lang="en-US" sz="2400" dirty="0">
                <a:solidFill>
                  <a:srgbClr val="FF0000"/>
                </a:solidFill>
              </a:rPr>
              <a:t>repair </a:t>
            </a:r>
            <a:r>
              <a:rPr lang="en-US" sz="2400" u="sng" dirty="0">
                <a:solidFill>
                  <a:srgbClr val="FF0000"/>
                </a:solidFill>
              </a:rPr>
              <a:t>all</a:t>
            </a:r>
            <a:r>
              <a:rPr lang="en-US" sz="2400" dirty="0">
                <a:solidFill>
                  <a:srgbClr val="FF0000"/>
                </a:solidFill>
              </a:rPr>
              <a:t> cables (including </a:t>
            </a:r>
            <a:r>
              <a:rPr lang="en-US" sz="2400" dirty="0" smtClean="0">
                <a:solidFill>
                  <a:srgbClr val="FF0000"/>
                </a:solidFill>
              </a:rPr>
              <a:t>spares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dirty="0" smtClean="0">
                <a:solidFill>
                  <a:srgbClr val="FF0000"/>
                </a:solidFill>
              </a:rPr>
              <a:t>to mitigate </a:t>
            </a:r>
            <a:r>
              <a:rPr lang="en-US" sz="2400" dirty="0">
                <a:solidFill>
                  <a:srgbClr val="FF0000"/>
                </a:solidFill>
              </a:rPr>
              <a:t>nonconforming ferrules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3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847173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Construction of Tip-Tilt Fiber Ferrules</a:t>
            </a:r>
            <a:endParaRPr lang="en-US" dirty="0"/>
          </a:p>
        </p:txBody>
      </p:sp>
      <p:pic>
        <p:nvPicPr>
          <p:cNvPr id="4" name="Content Placeholder 3" descr="unbroken fiber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41" r="-15341"/>
          <a:stretch>
            <a:fillRect/>
          </a:stretch>
        </p:blipFill>
        <p:spPr>
          <a:xfrm>
            <a:off x="457199" y="1718309"/>
            <a:ext cx="7302500" cy="4191000"/>
          </a:xfrm>
        </p:spPr>
      </p:pic>
      <p:sp>
        <p:nvSpPr>
          <p:cNvPr id="5" name="TextBox 4"/>
          <p:cNvSpPr txBox="1"/>
          <p:nvPr/>
        </p:nvSpPr>
        <p:spPr>
          <a:xfrm>
            <a:off x="457200" y="6226801"/>
            <a:ext cx="813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of unbroken fiber ferrules showing point of failure on both assemblies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0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04" y="152718"/>
            <a:ext cx="8332791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Broken Tip-Tilt Fiber Ferrule</a:t>
            </a:r>
            <a:endParaRPr lang="en-US" dirty="0"/>
          </a:p>
        </p:txBody>
      </p:sp>
      <p:pic>
        <p:nvPicPr>
          <p:cNvPr id="7" name="Picture 6" descr="broken fiber-armor sid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76" y="2243356"/>
            <a:ext cx="3302798" cy="2477098"/>
          </a:xfrm>
          <a:prstGeom prst="rect">
            <a:avLst/>
          </a:prstGeom>
        </p:spPr>
      </p:pic>
      <p:pic>
        <p:nvPicPr>
          <p:cNvPr id="8" name="Picture 7" descr="broken fiber-ferrule sid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37" y="2134930"/>
            <a:ext cx="3447365" cy="25855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3776" y="4693326"/>
            <a:ext cx="7250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Breakage on armored cable side</a:t>
            </a:r>
            <a:r>
              <a:rPr lang="en-US" dirty="0" smtClean="0"/>
              <a:t>          </a:t>
            </a:r>
            <a:r>
              <a:rPr lang="en-US" u="sng" dirty="0" smtClean="0"/>
              <a:t>Breakage on connector side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63304" y="5312910"/>
            <a:ext cx="833279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Break occurs at junction between armored cable and connector at snap ring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Wall thickness of broken piece is approximately 0.25 mm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Insufficient wall thickness is the root cause failure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Fiber assembly </a:t>
            </a:r>
            <a:r>
              <a:rPr lang="en-US" u="sng" dirty="0" smtClean="0"/>
              <a:t>must be redesigned </a:t>
            </a:r>
            <a:r>
              <a:rPr lang="en-US" dirty="0" smtClean="0"/>
              <a:t>using more robust wall thickness of the offending parts to mitigate failure.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0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dirty="0" smtClean="0"/>
              <a:t>Interim Tip-Tilt Fiber Installation </a:t>
            </a:r>
            <a:endParaRPr lang="en-US" dirty="0"/>
          </a:p>
        </p:txBody>
      </p:sp>
      <p:pic>
        <p:nvPicPr>
          <p:cNvPr id="6" name="Content Placeholder 5" descr="IMG_052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6" b="11736"/>
          <a:stretch>
            <a:fillRect/>
          </a:stretch>
        </p:blipFill>
        <p:spPr>
          <a:xfrm>
            <a:off x="867611" y="1524318"/>
            <a:ext cx="6721734" cy="3857996"/>
          </a:xfrm>
        </p:spPr>
      </p:pic>
      <p:sp>
        <p:nvSpPr>
          <p:cNvPr id="7" name="TextBox 6"/>
          <p:cNvSpPr txBox="1"/>
          <p:nvPr/>
        </p:nvSpPr>
        <p:spPr>
          <a:xfrm>
            <a:off x="619797" y="5518511"/>
            <a:ext cx="7620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Broken ferrule has been installed in the ARGOS LGS WFS rack as a temporary/interim solution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corrective action plan s</a:t>
            </a:r>
            <a:r>
              <a:rPr lang="en-US" u="sng" dirty="0" smtClean="0"/>
              <a:t>hall be implemented </a:t>
            </a:r>
            <a:r>
              <a:rPr lang="en-US" dirty="0" smtClean="0"/>
              <a:t>to repair </a:t>
            </a:r>
            <a:r>
              <a:rPr lang="en-US" u="sng" dirty="0" smtClean="0"/>
              <a:t>all</a:t>
            </a:r>
            <a:r>
              <a:rPr lang="en-US" dirty="0" smtClean="0"/>
              <a:t> cables (including unbroken spares) with these nonconforming ferrules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32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82</TotalTime>
  <Words>268</Words>
  <Application>Microsoft Macintosh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Essential</vt:lpstr>
      <vt:lpstr> Tip-Tilt Fiber  Investigation of Ferrule breakage  </vt:lpstr>
      <vt:lpstr>Summary</vt:lpstr>
      <vt:lpstr>Construction of Tip-Tilt Fiber Ferrules</vt:lpstr>
      <vt:lpstr>Broken Tip-Tilt Fiber Ferrule</vt:lpstr>
      <vt:lpstr>Interim Tip-Tilt Fiber Installation </vt:lpstr>
    </vt:vector>
  </TitlesOfParts>
  <Company>LBT Observatory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ARGOS Tip-Tilt Fiber Investigation of Ferrule breakage  </dc:title>
  <dc:creator>Michael J. Lefebvre</dc:creator>
  <cp:lastModifiedBy>Michael J. Lefebvre</cp:lastModifiedBy>
  <cp:revision>10</cp:revision>
  <dcterms:created xsi:type="dcterms:W3CDTF">2014-11-30T06:37:02Z</dcterms:created>
  <dcterms:modified xsi:type="dcterms:W3CDTF">2014-11-30T08:06:28Z</dcterms:modified>
</cp:coreProperties>
</file>