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0" r:id="rId3"/>
    <p:sldId id="259" r:id="rId4"/>
    <p:sldId id="257" r:id="rId5"/>
    <p:sldId id="256" r:id="rId6"/>
    <p:sldId id="262"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1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37F3B75A-1470-D146-850B-A579962F3963}" type="datetimeFigureOut">
              <a:rPr lang="en-US" smtClean="0"/>
              <a:t>11/02/14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3563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37F3B75A-1470-D146-850B-A579962F3963}" type="datetimeFigureOut">
              <a:rPr lang="en-US" smtClean="0"/>
              <a:t>11/02/14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406304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37F3B75A-1470-D146-850B-A579962F3963}" type="datetimeFigureOut">
              <a:rPr lang="en-US" smtClean="0"/>
              <a:t>11/02/14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76642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37F3B75A-1470-D146-850B-A579962F3963}" type="datetimeFigureOut">
              <a:rPr lang="en-US" smtClean="0"/>
              <a:t>11/02/14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23088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37F3B75A-1470-D146-850B-A579962F3963}" type="datetimeFigureOut">
              <a:rPr lang="en-US" smtClean="0"/>
              <a:t>11/02/14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195755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37F3B75A-1470-D146-850B-A579962F3963}" type="datetimeFigureOut">
              <a:rPr lang="en-US" smtClean="0"/>
              <a:t>11/02/14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353998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37F3B75A-1470-D146-850B-A579962F3963}" type="datetimeFigureOut">
              <a:rPr lang="en-US" smtClean="0"/>
              <a:t>11/02/14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142694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37F3B75A-1470-D146-850B-A579962F3963}" type="datetimeFigureOut">
              <a:rPr lang="en-US" smtClean="0"/>
              <a:t>11/02/14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117154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3B75A-1470-D146-850B-A579962F3963}" type="datetimeFigureOut">
              <a:rPr lang="en-US" smtClean="0"/>
              <a:t>11/02/14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164575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7F3B75A-1470-D146-850B-A579962F3963}" type="datetimeFigureOut">
              <a:rPr lang="en-US" smtClean="0"/>
              <a:t>11/02/14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421138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7F3B75A-1470-D146-850B-A579962F3963}" type="datetimeFigureOut">
              <a:rPr lang="en-US" smtClean="0"/>
              <a:t>11/02/14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2EB40-B582-7B40-995E-8D0954121689}" type="slidenum">
              <a:rPr lang="en-US" smtClean="0"/>
              <a:t>‹#›</a:t>
            </a:fld>
            <a:endParaRPr lang="en-US"/>
          </a:p>
        </p:txBody>
      </p:sp>
    </p:spTree>
    <p:extLst>
      <p:ext uri="{BB962C8B-B14F-4D97-AF65-F5344CB8AC3E}">
        <p14:creationId xmlns:p14="http://schemas.microsoft.com/office/powerpoint/2010/main" val="217963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3B75A-1470-D146-850B-A579962F3963}" type="datetimeFigureOut">
              <a:rPr lang="en-US" smtClean="0"/>
              <a:t>11/02/14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2EB40-B582-7B40-995E-8D0954121689}" type="slidenum">
              <a:rPr lang="en-US" smtClean="0"/>
              <a:t>‹#›</a:t>
            </a:fld>
            <a:endParaRPr lang="en-US"/>
          </a:p>
        </p:txBody>
      </p:sp>
    </p:spTree>
    <p:extLst>
      <p:ext uri="{BB962C8B-B14F-4D97-AF65-F5344CB8AC3E}">
        <p14:creationId xmlns:p14="http://schemas.microsoft.com/office/powerpoint/2010/main" val="256879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94094" cy="816068"/>
          </a:xfrm>
        </p:spPr>
        <p:txBody>
          <a:bodyPr/>
          <a:lstStyle/>
          <a:p>
            <a:r>
              <a:rPr lang="en-US" dirty="0" err="1" smtClean="0"/>
              <a:t>Autocollimation</a:t>
            </a:r>
            <a:endParaRPr lang="en-US" dirty="0"/>
          </a:p>
        </p:txBody>
      </p:sp>
      <p:pic>
        <p:nvPicPr>
          <p:cNvPr id="3" name="Picture 2" descr="12470541834_afe4671c50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87" y="1492343"/>
            <a:ext cx="7754471" cy="5194890"/>
          </a:xfrm>
          <a:prstGeom prst="rect">
            <a:avLst/>
          </a:prstGeom>
        </p:spPr>
      </p:pic>
      <p:pic>
        <p:nvPicPr>
          <p:cNvPr id="4" name="Picture 3" descr="Schermata 2014-02-12 alle 05.45.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235" y="445444"/>
            <a:ext cx="3499224" cy="2093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318841" y="5367173"/>
            <a:ext cx="346311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Be sure to not vignette the beam reflected on the first surface of the dichroic</a:t>
            </a:r>
            <a:endParaRPr lang="en-US" dirty="0"/>
          </a:p>
        </p:txBody>
      </p:sp>
    </p:spTree>
    <p:extLst>
      <p:ext uri="{BB962C8B-B14F-4D97-AF65-F5344CB8AC3E}">
        <p14:creationId xmlns:p14="http://schemas.microsoft.com/office/powerpoint/2010/main" val="229297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centered on Fold Mirror</a:t>
            </a:r>
            <a:endParaRPr lang="en-US" dirty="0"/>
          </a:p>
        </p:txBody>
      </p:sp>
      <p:pic>
        <p:nvPicPr>
          <p:cNvPr id="3" name="Picture 2" descr="12470049805_506cd56eff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4" y="1523561"/>
            <a:ext cx="7784353" cy="5214909"/>
          </a:xfrm>
          <a:prstGeom prst="rect">
            <a:avLst/>
          </a:prstGeom>
        </p:spPr>
      </p:pic>
      <p:sp>
        <p:nvSpPr>
          <p:cNvPr id="4" name="TextBox 3"/>
          <p:cNvSpPr txBox="1"/>
          <p:nvPr/>
        </p:nvSpPr>
        <p:spPr>
          <a:xfrm>
            <a:off x="457200" y="1417638"/>
            <a:ext cx="3457388" cy="15108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Fold mirror arm was adjusted until the beam is in the center. The good spot is the left one here. Accuracy &lt;2mm is enough to avoid vignetting of the laser beams</a:t>
            </a:r>
            <a:endParaRPr lang="en-US" dirty="0"/>
          </a:p>
        </p:txBody>
      </p:sp>
    </p:spTree>
    <p:extLst>
      <p:ext uri="{BB962C8B-B14F-4D97-AF65-F5344CB8AC3E}">
        <p14:creationId xmlns:p14="http://schemas.microsoft.com/office/powerpoint/2010/main" val="279601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Dichroic – Fold mirror distance</a:t>
            </a:r>
            <a:endParaRPr lang="en-US" dirty="0"/>
          </a:p>
        </p:txBody>
      </p:sp>
      <p:pic>
        <p:nvPicPr>
          <p:cNvPr id="3" name="Picture 2" descr="12470543424_4c68711eb7_b.jp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2353" y="1417638"/>
            <a:ext cx="7844118" cy="5254947"/>
          </a:xfrm>
          <a:prstGeom prst="rect">
            <a:avLst/>
          </a:prstGeom>
        </p:spPr>
      </p:pic>
      <p:sp>
        <p:nvSpPr>
          <p:cNvPr id="4" name="TextBox 3"/>
          <p:cNvSpPr txBox="1"/>
          <p:nvPr/>
        </p:nvSpPr>
        <p:spPr>
          <a:xfrm>
            <a:off x="1045881" y="1658471"/>
            <a:ext cx="310776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Distance between dichroic and fold mirror confirmed to be 600mm as nominal</a:t>
            </a:r>
            <a:endParaRPr lang="en-US" dirty="0"/>
          </a:p>
        </p:txBody>
      </p:sp>
    </p:spTree>
    <p:extLst>
      <p:ext uri="{BB962C8B-B14F-4D97-AF65-F5344CB8AC3E}">
        <p14:creationId xmlns:p14="http://schemas.microsoft.com/office/powerpoint/2010/main" val="400016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 mirror tilt adjusted</a:t>
            </a:r>
            <a:endParaRPr lang="en-US" dirty="0"/>
          </a:p>
        </p:txBody>
      </p:sp>
      <p:pic>
        <p:nvPicPr>
          <p:cNvPr id="3" name="Picture 2" descr="12470540974_a7e624818a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39" y="1507284"/>
            <a:ext cx="7872908" cy="5274234"/>
          </a:xfrm>
          <a:prstGeom prst="rect">
            <a:avLst/>
          </a:prstGeom>
        </p:spPr>
      </p:pic>
      <p:sp>
        <p:nvSpPr>
          <p:cNvPr id="4" name="TextBox 3"/>
          <p:cNvSpPr txBox="1"/>
          <p:nvPr/>
        </p:nvSpPr>
        <p:spPr>
          <a:xfrm>
            <a:off x="457200" y="1602902"/>
            <a:ext cx="60123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Fold mirror tilt is adjusted until the desired position of the beam on the </a:t>
            </a:r>
            <a:r>
              <a:rPr lang="en-US" dirty="0" err="1" smtClean="0"/>
              <a:t>wfs</a:t>
            </a:r>
            <a:r>
              <a:rPr lang="en-US" dirty="0" smtClean="0"/>
              <a:t> table is reached.  </a:t>
            </a:r>
            <a:endParaRPr lang="en-US" dirty="0"/>
          </a:p>
        </p:txBody>
      </p:sp>
    </p:spTree>
    <p:extLst>
      <p:ext uri="{BB962C8B-B14F-4D97-AF65-F5344CB8AC3E}">
        <p14:creationId xmlns:p14="http://schemas.microsoft.com/office/powerpoint/2010/main" val="114529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Rail positioned on WFS table</a:t>
            </a:r>
            <a:endParaRPr lang="en-US" dirty="0"/>
          </a:p>
        </p:txBody>
      </p:sp>
      <p:pic>
        <p:nvPicPr>
          <p:cNvPr id="5" name="Picture 4" descr="12470202183_79feb9a205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41" y="1417638"/>
            <a:ext cx="7783700" cy="5214471"/>
          </a:xfrm>
          <a:prstGeom prst="rect">
            <a:avLst/>
          </a:prstGeom>
        </p:spPr>
      </p:pic>
      <p:sp>
        <p:nvSpPr>
          <p:cNvPr id="6" name="TextBox 5"/>
          <p:cNvSpPr txBox="1"/>
          <p:nvPr/>
        </p:nvSpPr>
        <p:spPr>
          <a:xfrm>
            <a:off x="239059" y="1255058"/>
            <a:ext cx="4691528"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rail is positioned to have the target centered on the beam.</a:t>
            </a:r>
          </a:p>
          <a:p>
            <a:r>
              <a:rPr lang="en-US" dirty="0" smtClean="0"/>
              <a:t>The rail will serve as lateral reference for positioning the LGSW.</a:t>
            </a:r>
          </a:p>
          <a:p>
            <a:r>
              <a:rPr lang="en-US" dirty="0" smtClean="0"/>
              <a:t>On the table the good spot is the one on the right. </a:t>
            </a:r>
            <a:endParaRPr lang="en-US" dirty="0"/>
          </a:p>
        </p:txBody>
      </p:sp>
    </p:spTree>
    <p:extLst>
      <p:ext uri="{BB962C8B-B14F-4D97-AF65-F5344CB8AC3E}">
        <p14:creationId xmlns:p14="http://schemas.microsoft.com/office/powerpoint/2010/main" val="133953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beam position on the table</a:t>
            </a:r>
            <a:endParaRPr lang="en-US" dirty="0"/>
          </a:p>
        </p:txBody>
      </p:sp>
      <p:pic>
        <p:nvPicPr>
          <p:cNvPr id="3" name="Picture 2" descr="12467554543_8c5012ef08_k.jpg"/>
          <p:cNvPicPr>
            <a:picLocks noChangeAspect="1"/>
          </p:cNvPicPr>
          <p:nvPr/>
        </p:nvPicPr>
        <p:blipFill rotWithShape="1">
          <a:blip r:embed="rId2">
            <a:extLst>
              <a:ext uri="{28A0092B-C50C-407E-A947-70E740481C1C}">
                <a14:useLocalDpi xmlns:a14="http://schemas.microsoft.com/office/drawing/2010/main" val="0"/>
              </a:ext>
            </a:extLst>
          </a:blip>
          <a:srcRect l="-3740" t="31590" r="1" b="27669"/>
          <a:stretch/>
        </p:blipFill>
        <p:spPr>
          <a:xfrm>
            <a:off x="-133093" y="1897530"/>
            <a:ext cx="9159431" cy="4796119"/>
          </a:xfrm>
          <a:prstGeom prst="rect">
            <a:avLst/>
          </a:prstGeom>
        </p:spPr>
      </p:pic>
      <p:sp>
        <p:nvSpPr>
          <p:cNvPr id="4" name="TextBox 3"/>
          <p:cNvSpPr txBox="1"/>
          <p:nvPr/>
        </p:nvSpPr>
        <p:spPr>
          <a:xfrm>
            <a:off x="457200" y="1608275"/>
            <a:ext cx="387574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Beam passes at 127mm from the gallery corner. The distance from the on-axis beam and the outmost field on the patrol camera is 94mm.</a:t>
            </a:r>
          </a:p>
          <a:p>
            <a:r>
              <a:rPr lang="en-US" dirty="0" smtClean="0"/>
              <a:t>So we should have a margin of 33mm </a:t>
            </a:r>
            <a:endParaRPr lang="en-US" dirty="0"/>
          </a:p>
        </p:txBody>
      </p:sp>
    </p:spTree>
    <p:extLst>
      <p:ext uri="{BB962C8B-B14F-4D97-AF65-F5344CB8AC3E}">
        <p14:creationId xmlns:p14="http://schemas.microsoft.com/office/powerpoint/2010/main" val="48806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12466980675_437674dd8b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9646" y="1531511"/>
            <a:ext cx="230691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Beam adjusted to pass from nominal position here</a:t>
            </a:r>
            <a:endParaRPr lang="en-US" dirty="0"/>
          </a:p>
        </p:txBody>
      </p:sp>
      <p:sp>
        <p:nvSpPr>
          <p:cNvPr id="5" name="TextBox 4"/>
          <p:cNvSpPr txBox="1"/>
          <p:nvPr/>
        </p:nvSpPr>
        <p:spPr>
          <a:xfrm>
            <a:off x="4183529" y="5905962"/>
            <a:ext cx="11299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a=127mm</a:t>
            </a:r>
            <a:endParaRPr lang="en-US" dirty="0"/>
          </a:p>
        </p:txBody>
      </p:sp>
      <p:cxnSp>
        <p:nvCxnSpPr>
          <p:cNvPr id="7" name="Straight Arrow Connector 6"/>
          <p:cNvCxnSpPr>
            <a:stCxn id="4" idx="3"/>
          </p:cNvCxnSpPr>
          <p:nvPr/>
        </p:nvCxnSpPr>
        <p:spPr>
          <a:xfrm flipV="1">
            <a:off x="2396564" y="1195295"/>
            <a:ext cx="233083" cy="7978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881268" y="456631"/>
            <a:ext cx="230691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On the entrance focal plane beam is 11mm towards gallery wrt to table axis (306 </a:t>
            </a:r>
            <a:r>
              <a:rPr lang="en-US" dirty="0" err="1" smtClean="0"/>
              <a:t>vs</a:t>
            </a:r>
            <a:r>
              <a:rPr lang="en-US" dirty="0" smtClean="0"/>
              <a:t> 295mm)</a:t>
            </a:r>
            <a:endParaRPr lang="en-US" dirty="0"/>
          </a:p>
        </p:txBody>
      </p:sp>
      <p:cxnSp>
        <p:nvCxnSpPr>
          <p:cNvPr id="10" name="Straight Arrow Connector 9"/>
          <p:cNvCxnSpPr>
            <a:stCxn id="8" idx="2"/>
          </p:cNvCxnSpPr>
          <p:nvPr/>
        </p:nvCxnSpPr>
        <p:spPr>
          <a:xfrm flipH="1">
            <a:off x="4661647" y="1933959"/>
            <a:ext cx="2373080" cy="1920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0" y="4507705"/>
            <a:ext cx="3832352"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Focal plane position was measured with a ruler</a:t>
            </a:r>
          </a:p>
          <a:p>
            <a:r>
              <a:rPr lang="en-US" dirty="0" smtClean="0"/>
              <a:t>LGSW board must be positioned</a:t>
            </a:r>
          </a:p>
          <a:p>
            <a:r>
              <a:rPr lang="en-US" dirty="0" smtClean="0"/>
              <a:t>176mm into the table</a:t>
            </a:r>
          </a:p>
          <a:p>
            <a:r>
              <a:rPr lang="en-US" dirty="0" smtClean="0"/>
              <a:t>From the end of the board to the end of the table the margin is 211mm</a:t>
            </a:r>
            <a:endParaRPr lang="en-US" dirty="0"/>
          </a:p>
        </p:txBody>
      </p:sp>
    </p:spTree>
    <p:extLst>
      <p:ext uri="{BB962C8B-B14F-4D97-AF65-F5344CB8AC3E}">
        <p14:creationId xmlns:p14="http://schemas.microsoft.com/office/powerpoint/2010/main" val="421366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9"/>
            <a:ext cx="8229600" cy="1143000"/>
          </a:xfrm>
        </p:spPr>
        <p:txBody>
          <a:bodyPr/>
          <a:lstStyle/>
          <a:p>
            <a:r>
              <a:rPr lang="en-US" dirty="0" smtClean="0"/>
              <a:t>Summary</a:t>
            </a:r>
            <a:endParaRPr lang="en-US" dirty="0"/>
          </a:p>
        </p:txBody>
      </p:sp>
      <p:sp>
        <p:nvSpPr>
          <p:cNvPr id="3" name="TextBox 2"/>
          <p:cNvSpPr txBox="1"/>
          <p:nvPr/>
        </p:nvSpPr>
        <p:spPr>
          <a:xfrm>
            <a:off x="657415" y="1372815"/>
            <a:ext cx="7865034" cy="5078314"/>
          </a:xfrm>
          <a:prstGeom prst="rect">
            <a:avLst/>
          </a:prstGeom>
          <a:noFill/>
        </p:spPr>
        <p:txBody>
          <a:bodyPr wrap="square" rtlCol="0">
            <a:spAutoFit/>
          </a:bodyPr>
          <a:lstStyle/>
          <a:p>
            <a:r>
              <a:rPr lang="en-US" dirty="0" smtClean="0"/>
              <a:t>The optical axis has been adjusted on the table in such a way that it passes from its nominal position at the back of the LGSW where the WFS camera is placed and where volume constraint is bigger.</a:t>
            </a:r>
          </a:p>
          <a:p>
            <a:endParaRPr lang="en-US" dirty="0" smtClean="0"/>
          </a:p>
          <a:p>
            <a:r>
              <a:rPr lang="en-US" dirty="0" smtClean="0"/>
              <a:t>At the f16 focal plane the beam is offset by 11mm from its nominal position on the table toward the gallery edge. The beam angle wrt to the table axis is 0.6°:  this deviation from the nominal position is not an issue for what concern envelope and clamping of the LGSW.</a:t>
            </a:r>
          </a:p>
          <a:p>
            <a:endParaRPr lang="en-US" dirty="0"/>
          </a:p>
          <a:p>
            <a:r>
              <a:rPr lang="en-US" dirty="0" smtClean="0"/>
              <a:t>The beam is centered on both the dichroic and the fold mirror &lt;2mm and passes at 127mm from the gallery edge, leaving 33mm of margin before vignetting the patrol field.</a:t>
            </a:r>
          </a:p>
          <a:p>
            <a:endParaRPr lang="en-US" dirty="0" smtClean="0"/>
          </a:p>
          <a:p>
            <a:r>
              <a:rPr lang="en-US" dirty="0" smtClean="0"/>
              <a:t>The height of the beam over the table is 150±1mm,  angle&lt;5’</a:t>
            </a:r>
          </a:p>
          <a:p>
            <a:endParaRPr lang="en-US" dirty="0"/>
          </a:p>
          <a:p>
            <a:r>
              <a:rPr lang="en-US" dirty="0" smtClean="0"/>
              <a:t>An estimate of the global error done in materializing the rotator axis over the table is 2mm offset and 7’ angle.</a:t>
            </a:r>
            <a:endParaRPr lang="en-US" dirty="0"/>
          </a:p>
          <a:p>
            <a:endParaRPr lang="en-US" dirty="0"/>
          </a:p>
        </p:txBody>
      </p:sp>
    </p:spTree>
    <p:extLst>
      <p:ext uri="{BB962C8B-B14F-4D97-AF65-F5344CB8AC3E}">
        <p14:creationId xmlns:p14="http://schemas.microsoft.com/office/powerpoint/2010/main" val="12519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TotalTime>
  <Words>411</Words>
  <Application>Microsoft Macintosh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Autocollimation</vt:lpstr>
      <vt:lpstr>Beam centered on Fold Mirror</vt:lpstr>
      <vt:lpstr>Dichroic – Fold mirror distance</vt:lpstr>
      <vt:lpstr>Fold mirror tilt adjusted</vt:lpstr>
      <vt:lpstr>Rail positioned on WFS table</vt:lpstr>
      <vt:lpstr>Measure beam position on the table</vt:lpstr>
      <vt:lpstr>PowerPoint Presentation</vt:lpstr>
      <vt:lpstr>Summary</vt:lpstr>
    </vt:vector>
  </TitlesOfParts>
  <Company>INAF Arcetri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Lorenzo Busoni</dc:creator>
  <cp:lastModifiedBy>Lorenzo Busoni</cp:lastModifiedBy>
  <cp:revision>10</cp:revision>
  <dcterms:created xsi:type="dcterms:W3CDTF">2014-02-11T22:53:06Z</dcterms:created>
  <dcterms:modified xsi:type="dcterms:W3CDTF">2014-02-12T05:24:20Z</dcterms:modified>
</cp:coreProperties>
</file>