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94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95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11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11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65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80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97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02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94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62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6DB4-8762-4F76-A565-EF9913A1719D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04070-F7B3-4823-BC2E-C42BF3074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02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</a:t>
            </a:r>
            <a:r>
              <a:rPr lang="it-IT" dirty="0" smtClean="0"/>
              <a:t>etup of laser </a:t>
            </a:r>
            <a:r>
              <a:rPr lang="it-IT" dirty="0" err="1" smtClean="0"/>
              <a:t>tracker</a:t>
            </a:r>
            <a:r>
              <a:rPr lang="it-IT" dirty="0" smtClean="0"/>
              <a:t> on DX side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589319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43" y="1589319"/>
            <a:ext cx="6362700" cy="42862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26138" y="5875569"/>
            <a:ext cx="7027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X 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M1s centers, </a:t>
            </a:r>
            <a:r>
              <a:rPr lang="it-IT" dirty="0" err="1" smtClean="0"/>
              <a:t>towards</a:t>
            </a:r>
            <a:r>
              <a:rPr lang="it-IT" dirty="0" smtClean="0"/>
              <a:t> SX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Z 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M1-M2 centers, </a:t>
            </a:r>
            <a:r>
              <a:rPr lang="it-IT" dirty="0" err="1" smtClean="0"/>
              <a:t>towards</a:t>
            </a:r>
            <a:r>
              <a:rPr lang="it-IT" dirty="0" smtClean="0"/>
              <a:t> M2</a:t>
            </a:r>
          </a:p>
        </p:txBody>
      </p:sp>
    </p:spTree>
    <p:extLst>
      <p:ext uri="{BB962C8B-B14F-4D97-AF65-F5344CB8AC3E}">
        <p14:creationId xmlns:p14="http://schemas.microsoft.com/office/powerpoint/2010/main" val="20698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Rotator </a:t>
            </a:r>
            <a:r>
              <a:rPr lang="it-IT" dirty="0" err="1"/>
              <a:t>axis</a:t>
            </a:r>
            <a:r>
              <a:rPr lang="it-IT" dirty="0"/>
              <a:t> </a:t>
            </a:r>
            <a:r>
              <a:rPr lang="it-IT" dirty="0" err="1"/>
              <a:t>visualization</a:t>
            </a:r>
            <a:r>
              <a:rPr lang="it-IT" dirty="0"/>
              <a:t> on DX </a:t>
            </a:r>
            <a:r>
              <a:rPr lang="it-IT" dirty="0" err="1"/>
              <a:t>table</a:t>
            </a:r>
            <a:r>
              <a:rPr lang="it-IT" dirty="0"/>
              <a:t>: </a:t>
            </a:r>
            <a:r>
              <a:rPr lang="it-IT" dirty="0" smtClean="0"/>
              <a:t>rotator 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 err="1" smtClean="0"/>
              <a:t>visualized</a:t>
            </a:r>
            <a:r>
              <a:rPr lang="it-IT" dirty="0" smtClean="0"/>
              <a:t> on the </a:t>
            </a:r>
            <a:r>
              <a:rPr lang="it-IT" dirty="0" err="1" smtClean="0"/>
              <a:t>flat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517" y="1893867"/>
            <a:ext cx="6349206" cy="476190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612630" y="2251710"/>
            <a:ext cx="2228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Laser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projected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M1 and position </a:t>
            </a:r>
            <a:r>
              <a:rPr lang="it-IT" dirty="0" err="1" smtClean="0"/>
              <a:t>marked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0, 90, 180, 270deg of rotator angle</a:t>
            </a:r>
          </a:p>
          <a:p>
            <a:r>
              <a:rPr lang="it-IT" dirty="0" smtClean="0"/>
              <a:t>Center of 4 </a:t>
            </a:r>
            <a:r>
              <a:rPr lang="it-IT" dirty="0" err="1" smtClean="0"/>
              <a:t>spots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rotator </a:t>
            </a:r>
            <a:r>
              <a:rPr lang="it-IT" dirty="0" err="1" smtClean="0"/>
              <a:t>axis</a:t>
            </a:r>
            <a:r>
              <a:rPr lang="it-IT" dirty="0"/>
              <a:t> </a:t>
            </a:r>
            <a:r>
              <a:rPr lang="it-IT" dirty="0" smtClean="0"/>
              <a:t>(center of the cross)</a:t>
            </a:r>
          </a:p>
        </p:txBody>
      </p:sp>
    </p:spTree>
    <p:extLst>
      <p:ext uri="{BB962C8B-B14F-4D97-AF65-F5344CB8AC3E}">
        <p14:creationId xmlns:p14="http://schemas.microsoft.com/office/powerpoint/2010/main" val="19101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Rotator </a:t>
            </a:r>
            <a:r>
              <a:rPr lang="it-IT" dirty="0" err="1"/>
              <a:t>axis</a:t>
            </a:r>
            <a:r>
              <a:rPr lang="it-IT" dirty="0"/>
              <a:t> </a:t>
            </a:r>
            <a:r>
              <a:rPr lang="it-IT" dirty="0" err="1"/>
              <a:t>visualization</a:t>
            </a:r>
            <a:r>
              <a:rPr lang="it-IT" dirty="0"/>
              <a:t> on DX </a:t>
            </a:r>
            <a:r>
              <a:rPr lang="it-IT" dirty="0" err="1"/>
              <a:t>table</a:t>
            </a:r>
            <a:r>
              <a:rPr lang="it-IT" dirty="0" smtClean="0"/>
              <a:t>: laser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projected</a:t>
            </a:r>
            <a:r>
              <a:rPr lang="it-IT" dirty="0" smtClean="0"/>
              <a:t> from </a:t>
            </a:r>
            <a:r>
              <a:rPr lang="it-IT" dirty="0" err="1" smtClean="0"/>
              <a:t>table</a:t>
            </a:r>
            <a:r>
              <a:rPr lang="it-IT" dirty="0" smtClean="0"/>
              <a:t> and </a:t>
            </a:r>
            <a:r>
              <a:rPr lang="it-IT" dirty="0" err="1" smtClean="0"/>
              <a:t>autocollimated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dichroic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46" y="2070901"/>
            <a:ext cx="5744088" cy="4586854"/>
          </a:xfrm>
          <a:prstGeom prst="rect">
            <a:avLst/>
          </a:prstGeom>
        </p:spPr>
      </p:pic>
      <p:grpSp>
        <p:nvGrpSpPr>
          <p:cNvPr id="28" name="Gruppo 27"/>
          <p:cNvGrpSpPr/>
          <p:nvPr/>
        </p:nvGrpSpPr>
        <p:grpSpPr>
          <a:xfrm>
            <a:off x="6857017" y="2891990"/>
            <a:ext cx="5041613" cy="2698623"/>
            <a:chOff x="6857017" y="2891990"/>
            <a:chExt cx="5041613" cy="2698623"/>
          </a:xfrm>
        </p:grpSpPr>
        <p:sp>
          <p:nvSpPr>
            <p:cNvPr id="5" name="Rettangolo 4"/>
            <p:cNvSpPr/>
            <p:nvPr/>
          </p:nvSpPr>
          <p:spPr>
            <a:xfrm>
              <a:off x="9955530" y="4454921"/>
              <a:ext cx="1943100" cy="8343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7258050" y="4069080"/>
              <a:ext cx="2434590" cy="1600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8195310" y="3531870"/>
              <a:ext cx="491490" cy="171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 rot="1527519">
              <a:off x="7846350" y="4082617"/>
              <a:ext cx="1143689" cy="132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 rot="3262717">
              <a:off x="7986246" y="4844709"/>
              <a:ext cx="491490" cy="171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0530840" y="4810419"/>
              <a:ext cx="491490" cy="1714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0229850" y="4149089"/>
              <a:ext cx="144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LGSW </a:t>
              </a:r>
              <a:r>
                <a:rPr lang="it-IT" dirty="0" err="1" smtClean="0"/>
                <a:t>table</a:t>
              </a:r>
              <a:endParaRPr lang="it-IT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0431382" y="4973115"/>
              <a:ext cx="144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laser</a:t>
              </a:r>
              <a:endParaRPr lang="it-IT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827584" y="5221281"/>
              <a:ext cx="144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1’’ </a:t>
              </a:r>
              <a:r>
                <a:rPr lang="it-IT" dirty="0" err="1" smtClean="0"/>
                <a:t>mirror</a:t>
              </a:r>
              <a:endParaRPr lang="it-IT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857017" y="3921501"/>
              <a:ext cx="144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dichroic</a:t>
              </a:r>
              <a:endParaRPr lang="it-IT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896164" y="2891990"/>
              <a:ext cx="1440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Flat</a:t>
              </a:r>
              <a:r>
                <a:rPr lang="it-IT" dirty="0" smtClean="0"/>
                <a:t> </a:t>
              </a:r>
              <a:r>
                <a:rPr lang="it-IT" dirty="0" err="1" smtClean="0"/>
                <a:t>mirror</a:t>
              </a:r>
              <a:r>
                <a:rPr lang="it-IT" dirty="0" smtClean="0"/>
                <a:t> on AGW</a:t>
              </a:r>
              <a:endParaRPr lang="it-IT" dirty="0"/>
            </a:p>
          </p:txBody>
        </p:sp>
        <p:cxnSp>
          <p:nvCxnSpPr>
            <p:cNvPr id="17" name="Connettore 1 16"/>
            <p:cNvCxnSpPr>
              <a:stCxn id="10" idx="1"/>
              <a:endCxn id="9" idx="0"/>
            </p:cNvCxnSpPr>
            <p:nvPr/>
          </p:nvCxnSpPr>
          <p:spPr>
            <a:xfrm flipH="1" flipV="1">
              <a:off x="8301675" y="4880505"/>
              <a:ext cx="2229165" cy="156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H="1">
              <a:off x="8313105" y="4279403"/>
              <a:ext cx="120142" cy="5896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>
              <a:stCxn id="7" idx="2"/>
              <a:endCxn id="8" idx="0"/>
            </p:cNvCxnSpPr>
            <p:nvPr/>
          </p:nvCxnSpPr>
          <p:spPr>
            <a:xfrm>
              <a:off x="8441055" y="3703320"/>
              <a:ext cx="5714" cy="3857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01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7045264" y="5172722"/>
            <a:ext cx="372957" cy="980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Rotator </a:t>
            </a:r>
            <a:r>
              <a:rPr lang="it-IT" dirty="0" err="1"/>
              <a:t>axis</a:t>
            </a:r>
            <a:r>
              <a:rPr lang="it-IT" dirty="0"/>
              <a:t> </a:t>
            </a:r>
            <a:r>
              <a:rPr lang="it-IT" dirty="0" err="1"/>
              <a:t>visualization</a:t>
            </a:r>
            <a:r>
              <a:rPr lang="it-IT" dirty="0"/>
              <a:t> on DX </a:t>
            </a:r>
            <a:r>
              <a:rPr lang="it-IT" dirty="0" err="1"/>
              <a:t>table</a:t>
            </a:r>
            <a:r>
              <a:rPr lang="it-IT" dirty="0" smtClean="0"/>
              <a:t>: laser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reflected</a:t>
            </a:r>
            <a:r>
              <a:rPr lang="it-IT" dirty="0" smtClean="0"/>
              <a:t> by </a:t>
            </a:r>
            <a:r>
              <a:rPr lang="it-IT" dirty="0" err="1" smtClean="0"/>
              <a:t>dichroic</a:t>
            </a:r>
            <a:r>
              <a:rPr lang="it-IT" dirty="0" smtClean="0"/>
              <a:t> and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 on DX </a:t>
            </a:r>
            <a:r>
              <a:rPr lang="it-IT" dirty="0" err="1" smtClean="0"/>
              <a:t>table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09" y="1690688"/>
            <a:ext cx="5651947" cy="34810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727" y="1553770"/>
            <a:ext cx="4675573" cy="313263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955530" y="5403611"/>
            <a:ext cx="1943100" cy="8343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258050" y="5017770"/>
            <a:ext cx="2434590" cy="1600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 rot="1527519">
            <a:off x="7846350" y="5031307"/>
            <a:ext cx="1143689" cy="132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 rot="3262717">
            <a:off x="8158537" y="5728068"/>
            <a:ext cx="267692" cy="98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0519410" y="5816259"/>
            <a:ext cx="491490" cy="171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0229850" y="5097779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LGSW </a:t>
            </a:r>
            <a:r>
              <a:rPr lang="it-IT" dirty="0" err="1" smtClean="0"/>
              <a:t>table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431382" y="5921805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laser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308805" y="5430255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1’’ </a:t>
            </a:r>
            <a:r>
              <a:rPr lang="it-IT" dirty="0" err="1" smtClean="0"/>
              <a:t>mirror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949441" y="4720193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dichroic</a:t>
            </a:r>
            <a:endParaRPr lang="it-IT" dirty="0"/>
          </a:p>
        </p:txBody>
      </p:sp>
      <p:cxnSp>
        <p:nvCxnSpPr>
          <p:cNvPr id="17" name="Connettore 1 16"/>
          <p:cNvCxnSpPr>
            <a:stCxn id="11" idx="1"/>
            <a:endCxn id="10" idx="0"/>
          </p:cNvCxnSpPr>
          <p:nvPr/>
        </p:nvCxnSpPr>
        <p:spPr>
          <a:xfrm flipH="1" flipV="1">
            <a:off x="8332559" y="5748706"/>
            <a:ext cx="2186851" cy="1532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endCxn id="10" idx="0"/>
          </p:cNvCxnSpPr>
          <p:nvPr/>
        </p:nvCxnSpPr>
        <p:spPr>
          <a:xfrm flipH="1">
            <a:off x="8332559" y="5228093"/>
            <a:ext cx="100688" cy="520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 rot="3247009">
            <a:off x="6595281" y="6011358"/>
            <a:ext cx="1143689" cy="32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771257" y="6194869"/>
            <a:ext cx="14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endParaRPr lang="it-IT" dirty="0" smtClean="0"/>
          </a:p>
          <a:p>
            <a:endParaRPr lang="it-IT" dirty="0"/>
          </a:p>
        </p:txBody>
      </p:sp>
      <p:cxnSp>
        <p:nvCxnSpPr>
          <p:cNvPr id="23" name="Connettore 1 22"/>
          <p:cNvCxnSpPr>
            <a:stCxn id="9" idx="2"/>
            <a:endCxn id="20" idx="0"/>
          </p:cNvCxnSpPr>
          <p:nvPr/>
        </p:nvCxnSpPr>
        <p:spPr>
          <a:xfrm flipH="1">
            <a:off x="7298054" y="5157797"/>
            <a:ext cx="1091567" cy="920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20" idx="0"/>
          </p:cNvCxnSpPr>
          <p:nvPr/>
        </p:nvCxnSpPr>
        <p:spPr>
          <a:xfrm flipH="1">
            <a:off x="7298054" y="5587398"/>
            <a:ext cx="4250809" cy="4908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0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References</a:t>
            </a:r>
            <a:r>
              <a:rPr lang="it-IT" dirty="0" smtClean="0"/>
              <a:t> </a:t>
            </a:r>
            <a:r>
              <a:rPr lang="it-IT" dirty="0" err="1" smtClean="0"/>
              <a:t>installed</a:t>
            </a:r>
            <a:r>
              <a:rPr lang="it-IT" dirty="0" smtClean="0"/>
              <a:t> for LGSW </a:t>
            </a:r>
            <a:r>
              <a:rPr lang="it-IT" dirty="0" err="1" smtClean="0"/>
              <a:t>positioning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627" y="2284996"/>
            <a:ext cx="6349206" cy="42539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738360" y="4754880"/>
            <a:ext cx="206883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To be </a:t>
            </a:r>
            <a:r>
              <a:rPr lang="it-IT" b="1" dirty="0" err="1" smtClean="0"/>
              <a:t>done</a:t>
            </a:r>
            <a:r>
              <a:rPr lang="it-IT" b="1" dirty="0" smtClean="0"/>
              <a:t>: set </a:t>
            </a:r>
            <a:r>
              <a:rPr lang="it-IT" b="1" dirty="0" err="1" smtClean="0"/>
              <a:t>beam</a:t>
            </a:r>
            <a:r>
              <a:rPr lang="it-IT" b="1" dirty="0" smtClean="0"/>
              <a:t> </a:t>
            </a:r>
            <a:r>
              <a:rPr lang="it-IT" b="1" dirty="0" err="1" smtClean="0"/>
              <a:t>height</a:t>
            </a:r>
            <a:r>
              <a:rPr lang="it-IT" b="1" dirty="0" smtClean="0"/>
              <a:t> to 150mm </a:t>
            </a:r>
            <a:r>
              <a:rPr lang="it-IT" b="1" dirty="0" err="1" smtClean="0"/>
              <a:t>tilting</a:t>
            </a:r>
            <a:r>
              <a:rPr lang="it-IT" b="1" dirty="0" smtClean="0"/>
              <a:t> </a:t>
            </a:r>
            <a:r>
              <a:rPr lang="it-IT" b="1" dirty="0" err="1" smtClean="0"/>
              <a:t>dichroic</a:t>
            </a:r>
            <a:r>
              <a:rPr lang="it-IT" b="1" dirty="0" smtClean="0"/>
              <a:t> and </a:t>
            </a:r>
            <a:r>
              <a:rPr lang="it-IT" b="1" dirty="0" err="1" smtClean="0"/>
              <a:t>fold</a:t>
            </a:r>
            <a:r>
              <a:rPr lang="it-IT" b="1" dirty="0" smtClean="0"/>
              <a:t> </a:t>
            </a:r>
            <a:r>
              <a:rPr lang="it-IT" b="1" dirty="0" err="1" smtClean="0"/>
              <a:t>mirror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429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Taking</a:t>
            </a:r>
            <a:r>
              <a:rPr lang="it-IT" dirty="0" smtClean="0"/>
              <a:t> right front </a:t>
            </a:r>
            <a:r>
              <a:rPr lang="it-IT" dirty="0" err="1" smtClean="0"/>
              <a:t>bend</a:t>
            </a:r>
            <a:r>
              <a:rPr lang="it-IT" dirty="0" smtClean="0"/>
              <a:t> </a:t>
            </a:r>
            <a:r>
              <a:rPr lang="it-IT" dirty="0" err="1" smtClean="0"/>
              <a:t>gregorian</a:t>
            </a:r>
            <a:r>
              <a:rPr lang="it-IT" dirty="0" smtClean="0"/>
              <a:t> rotator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reference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39" y="1948915"/>
            <a:ext cx="5801784" cy="4351338"/>
          </a:xfrm>
        </p:spPr>
      </p:pic>
      <p:sp>
        <p:nvSpPr>
          <p:cNvPr id="3" name="CasellaDiTesto 2"/>
          <p:cNvSpPr txBox="1"/>
          <p:nvPr/>
        </p:nvSpPr>
        <p:spPr>
          <a:xfrm>
            <a:off x="8075488" y="2825393"/>
            <a:ext cx="279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Corner cube and </a:t>
            </a:r>
            <a:r>
              <a:rPr lang="it-IT" dirty="0" err="1" smtClean="0"/>
              <a:t>nest</a:t>
            </a:r>
            <a:r>
              <a:rPr lang="it-IT" dirty="0" smtClean="0"/>
              <a:t> </a:t>
            </a:r>
            <a:r>
              <a:rPr lang="it-IT" dirty="0" err="1" smtClean="0"/>
              <a:t>glued</a:t>
            </a:r>
            <a:r>
              <a:rPr lang="it-IT" dirty="0" smtClean="0"/>
              <a:t> to rotator flange.</a:t>
            </a:r>
          </a:p>
          <a:p>
            <a:r>
              <a:rPr lang="it-IT" dirty="0" smtClean="0"/>
              <a:t>Rotator </a:t>
            </a:r>
            <a:r>
              <a:rPr lang="it-IT" dirty="0" err="1" smtClean="0"/>
              <a:t>moved</a:t>
            </a:r>
            <a:r>
              <a:rPr lang="it-IT" dirty="0" smtClean="0"/>
              <a:t> and </a:t>
            </a:r>
            <a:r>
              <a:rPr lang="it-IT" dirty="0" err="1" smtClean="0"/>
              <a:t>circle</a:t>
            </a:r>
            <a:r>
              <a:rPr lang="it-IT" dirty="0" smtClean="0"/>
              <a:t> </a:t>
            </a:r>
            <a:r>
              <a:rPr lang="it-IT" dirty="0" err="1" smtClean="0"/>
              <a:t>fitted</a:t>
            </a:r>
            <a:r>
              <a:rPr lang="it-IT" dirty="0" smtClean="0"/>
              <a:t> to </a:t>
            </a:r>
            <a:r>
              <a:rPr lang="it-IT" dirty="0" err="1" smtClean="0"/>
              <a:t>identifiy</a:t>
            </a:r>
            <a:r>
              <a:rPr lang="it-IT" dirty="0" smtClean="0"/>
              <a:t> the </a:t>
            </a:r>
            <a:r>
              <a:rPr lang="it-IT" dirty="0" err="1" smtClean="0"/>
              <a:t>axis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</a:t>
            </a:r>
            <a:r>
              <a:rPr lang="it-IT" dirty="0" err="1" smtClean="0"/>
              <a:t>est</a:t>
            </a:r>
            <a:r>
              <a:rPr lang="it-IT" dirty="0" smtClean="0"/>
              <a:t> and </a:t>
            </a:r>
            <a:r>
              <a:rPr lang="it-IT" dirty="0" err="1" smtClean="0"/>
              <a:t>optic</a:t>
            </a:r>
            <a:r>
              <a:rPr lang="it-IT" dirty="0" smtClean="0"/>
              <a:t> </a:t>
            </a:r>
            <a:r>
              <a:rPr lang="it-IT" dirty="0" err="1" smtClean="0"/>
              <a:t>installed</a:t>
            </a:r>
            <a:r>
              <a:rPr lang="it-IT" dirty="0" smtClean="0"/>
              <a:t> on </a:t>
            </a:r>
            <a:r>
              <a:rPr lang="it-IT" dirty="0" err="1" smtClean="0"/>
              <a:t>dichroic</a:t>
            </a:r>
            <a:r>
              <a:rPr lang="it-IT" dirty="0" smtClean="0"/>
              <a:t> </a:t>
            </a:r>
            <a:r>
              <a:rPr lang="it-IT" dirty="0" err="1" smtClean="0"/>
              <a:t>mount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768" y="181535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365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Measurements</a:t>
            </a:r>
            <a:r>
              <a:rPr lang="it-IT" dirty="0" smtClean="0"/>
              <a:t> in the </a:t>
            </a:r>
            <a:r>
              <a:rPr lang="it-IT" dirty="0" err="1" smtClean="0"/>
              <a:t>parked</a:t>
            </a:r>
            <a:r>
              <a:rPr lang="it-IT" dirty="0" smtClean="0"/>
              <a:t> and </a:t>
            </a:r>
            <a:r>
              <a:rPr lang="it-IT" dirty="0" err="1" smtClean="0"/>
              <a:t>working</a:t>
            </a:r>
            <a:r>
              <a:rPr lang="it-IT" dirty="0" smtClean="0"/>
              <a:t> position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27" y="2000285"/>
            <a:ext cx="5801784" cy="4351338"/>
          </a:xfrm>
        </p:spPr>
      </p:pic>
      <p:sp>
        <p:nvSpPr>
          <p:cNvPr id="5" name="CasellaDiTesto 4"/>
          <p:cNvSpPr txBox="1"/>
          <p:nvPr/>
        </p:nvSpPr>
        <p:spPr>
          <a:xfrm>
            <a:off x="6760396" y="2054831"/>
            <a:ext cx="4982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 on </a:t>
            </a:r>
            <a:r>
              <a:rPr lang="it-IT" dirty="0" err="1" smtClean="0"/>
              <a:t>dichroic</a:t>
            </a:r>
            <a:r>
              <a:rPr lang="it-IT" dirty="0" smtClean="0"/>
              <a:t> tilt: </a:t>
            </a:r>
            <a:r>
              <a:rPr lang="it-IT" dirty="0"/>
              <a:t>-</a:t>
            </a:r>
            <a:r>
              <a:rPr lang="it-IT" dirty="0" smtClean="0"/>
              <a:t>0,0046deg (</a:t>
            </a:r>
            <a:r>
              <a:rPr lang="it-IT" dirty="0" err="1" smtClean="0"/>
              <a:t>wrt</a:t>
            </a:r>
            <a:r>
              <a:rPr lang="it-IT" dirty="0" smtClean="0"/>
              <a:t> 15deg)</a:t>
            </a:r>
          </a:p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 on </a:t>
            </a:r>
            <a:r>
              <a:rPr lang="it-IT" dirty="0" err="1" smtClean="0"/>
              <a:t>dichroic</a:t>
            </a:r>
            <a:r>
              <a:rPr lang="it-IT" dirty="0" smtClean="0"/>
              <a:t> </a:t>
            </a:r>
            <a:r>
              <a:rPr lang="it-IT" dirty="0" err="1" smtClean="0"/>
              <a:t>tip</a:t>
            </a:r>
            <a:r>
              <a:rPr lang="it-IT" dirty="0" smtClean="0"/>
              <a:t>: 0,0051deg</a:t>
            </a:r>
          </a:p>
          <a:p>
            <a:endParaRPr lang="it-IT" dirty="0"/>
          </a:p>
          <a:p>
            <a:r>
              <a:rPr lang="it-IT" dirty="0" err="1" smtClean="0"/>
              <a:t>Dichroic</a:t>
            </a:r>
            <a:r>
              <a:rPr lang="it-IT" dirty="0" smtClean="0"/>
              <a:t> center offset </a:t>
            </a:r>
            <a:r>
              <a:rPr lang="it-IT" dirty="0" err="1" smtClean="0"/>
              <a:t>wrt</a:t>
            </a:r>
            <a:r>
              <a:rPr lang="it-IT" dirty="0" smtClean="0"/>
              <a:t> rotator </a:t>
            </a:r>
            <a:r>
              <a:rPr lang="it-IT" dirty="0" err="1" smtClean="0"/>
              <a:t>axis</a:t>
            </a:r>
            <a:r>
              <a:rPr lang="it-IT" dirty="0" smtClean="0"/>
              <a:t>: [0,0,-1]mm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17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0160"/>
            <a:ext cx="10515600" cy="1325563"/>
          </a:xfrm>
        </p:spPr>
        <p:txBody>
          <a:bodyPr/>
          <a:lstStyle/>
          <a:p>
            <a:r>
              <a:rPr lang="it-IT" dirty="0" smtClean="0"/>
              <a:t>3 M6 </a:t>
            </a:r>
            <a:r>
              <a:rPr lang="it-IT" dirty="0" err="1" smtClean="0"/>
              <a:t>holes</a:t>
            </a:r>
            <a:r>
              <a:rPr lang="it-IT" dirty="0" smtClean="0"/>
              <a:t> position </a:t>
            </a:r>
            <a:r>
              <a:rPr lang="it-IT" dirty="0" err="1" smtClean="0"/>
              <a:t>measured</a:t>
            </a:r>
            <a:r>
              <a:rPr lang="it-IT" dirty="0" smtClean="0"/>
              <a:t> on DX </a:t>
            </a:r>
            <a:r>
              <a:rPr lang="it-IT" dirty="0" err="1" smtClean="0"/>
              <a:t>table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438" y="3429000"/>
            <a:ext cx="4770135" cy="3577601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8" y="1684961"/>
            <a:ext cx="4650769" cy="348807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0" y="1448655"/>
            <a:ext cx="5280917" cy="39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Position of the M6 </a:t>
            </a:r>
            <a:r>
              <a:rPr lang="it-IT" dirty="0" err="1" smtClean="0"/>
              <a:t>holes</a:t>
            </a:r>
            <a:r>
              <a:rPr lang="it-IT" dirty="0" smtClean="0"/>
              <a:t> on DX </a:t>
            </a:r>
            <a:r>
              <a:rPr lang="it-IT" dirty="0" err="1" smtClean="0"/>
              <a:t>table</a:t>
            </a:r>
            <a:r>
              <a:rPr lang="it-IT" dirty="0" smtClean="0"/>
              <a:t> (to be </a:t>
            </a:r>
            <a:r>
              <a:rPr lang="it-IT" dirty="0" err="1" smtClean="0"/>
              <a:t>compared</a:t>
            </a:r>
            <a:r>
              <a:rPr lang="it-IT" dirty="0" smtClean="0"/>
              <a:t> with </a:t>
            </a:r>
            <a:r>
              <a:rPr lang="it-IT" dirty="0" err="1" smtClean="0"/>
              <a:t>Matthias</a:t>
            </a:r>
            <a:r>
              <a:rPr lang="it-IT" dirty="0" smtClean="0"/>
              <a:t> model)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16736" y="1827826"/>
            <a:ext cx="6158528" cy="435133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7929940" y="3822072"/>
            <a:ext cx="184935" cy="195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030984" y="2644778"/>
            <a:ext cx="241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P1: [-1077.2, -1043.6]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23018" y="1592588"/>
            <a:ext cx="241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P2: [-1217.5, -1618.0]</a:t>
            </a:r>
          </a:p>
        </p:txBody>
      </p:sp>
      <p:sp>
        <p:nvSpPr>
          <p:cNvPr id="8" name="Ovale 7"/>
          <p:cNvSpPr/>
          <p:nvPr/>
        </p:nvSpPr>
        <p:spPr>
          <a:xfrm>
            <a:off x="7929941" y="2746712"/>
            <a:ext cx="184935" cy="195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770655" y="2465345"/>
            <a:ext cx="184935" cy="195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9103124" y="3735010"/>
            <a:ext cx="241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P3: [-780.5, -1079.0]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25705" y="6098588"/>
            <a:ext cx="907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Reference: </a:t>
            </a:r>
            <a:r>
              <a:rPr lang="it-IT" dirty="0" err="1" smtClean="0"/>
              <a:t>intersection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rotator </a:t>
            </a:r>
            <a:r>
              <a:rPr lang="it-IT" dirty="0" err="1" smtClean="0"/>
              <a:t>axis</a:t>
            </a:r>
            <a:r>
              <a:rPr lang="it-IT" dirty="0" smtClean="0"/>
              <a:t> and the rotator flange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67819" y="2321960"/>
            <a:ext cx="2027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Table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repositioning</a:t>
            </a:r>
            <a:r>
              <a:rPr lang="it-IT" dirty="0" smtClean="0"/>
              <a:t> to the end of the slot </a:t>
            </a:r>
            <a:r>
              <a:rPr lang="it-IT" dirty="0" err="1" smtClean="0"/>
              <a:t>is</a:t>
            </a:r>
            <a:r>
              <a:rPr lang="it-IT" dirty="0" smtClean="0"/>
              <a:t> 147mm </a:t>
            </a:r>
            <a:r>
              <a:rPr lang="it-IT" dirty="0" err="1" smtClean="0"/>
              <a:t>below</a:t>
            </a:r>
            <a:r>
              <a:rPr lang="it-IT" dirty="0" smtClean="0"/>
              <a:t> rotator </a:t>
            </a:r>
            <a:r>
              <a:rPr lang="it-IT" dirty="0" err="1" smtClean="0"/>
              <a:t>axis</a:t>
            </a:r>
            <a:r>
              <a:rPr lang="it-IT" dirty="0" smtClean="0"/>
              <a:t> (</a:t>
            </a:r>
            <a:r>
              <a:rPr lang="it-IT" dirty="0" err="1" smtClean="0"/>
              <a:t>nominal</a:t>
            </a:r>
            <a:r>
              <a:rPr lang="it-IT" dirty="0" smtClean="0"/>
              <a:t> 150mm)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158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838200" y="3017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Position of the M6 </a:t>
            </a:r>
            <a:r>
              <a:rPr lang="it-IT" dirty="0" err="1" smtClean="0"/>
              <a:t>holes</a:t>
            </a:r>
            <a:r>
              <a:rPr lang="it-IT" dirty="0" smtClean="0"/>
              <a:t> on SX </a:t>
            </a:r>
            <a:r>
              <a:rPr lang="it-IT" dirty="0" err="1" smtClean="0"/>
              <a:t>table</a:t>
            </a:r>
            <a:r>
              <a:rPr lang="it-IT" dirty="0" smtClean="0"/>
              <a:t> (to be </a:t>
            </a:r>
            <a:r>
              <a:rPr lang="it-IT" dirty="0" err="1" smtClean="0"/>
              <a:t>compared</a:t>
            </a:r>
            <a:r>
              <a:rPr lang="it-IT" dirty="0" smtClean="0"/>
              <a:t> with </a:t>
            </a:r>
            <a:r>
              <a:rPr lang="it-IT" dirty="0" err="1" smtClean="0"/>
              <a:t>Matthias</a:t>
            </a:r>
            <a:r>
              <a:rPr lang="it-IT" dirty="0" smtClean="0"/>
              <a:t> model)</a:t>
            </a:r>
            <a:endParaRPr lang="it-IT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736" y="1827826"/>
            <a:ext cx="6158528" cy="4351338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4047608" y="3799288"/>
            <a:ext cx="184935" cy="195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946088" y="2635880"/>
            <a:ext cx="241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P1: [1092.9, -1059.8]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244977" y="1572156"/>
            <a:ext cx="241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P2: [1232.4, -1633.3]</a:t>
            </a:r>
          </a:p>
        </p:txBody>
      </p:sp>
      <p:sp>
        <p:nvSpPr>
          <p:cNvPr id="12" name="Ovale 11"/>
          <p:cNvSpPr/>
          <p:nvPr/>
        </p:nvSpPr>
        <p:spPr>
          <a:xfrm>
            <a:off x="4066858" y="2722942"/>
            <a:ext cx="184935" cy="195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244977" y="2453889"/>
            <a:ext cx="184935" cy="195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946088" y="3712226"/>
            <a:ext cx="241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P3: [794.8, -1095.3]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25705" y="6098588"/>
            <a:ext cx="907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Reference: </a:t>
            </a:r>
            <a:r>
              <a:rPr lang="it-IT" dirty="0" err="1" smtClean="0"/>
              <a:t>intersection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rotator </a:t>
            </a:r>
            <a:r>
              <a:rPr lang="it-IT" dirty="0" err="1" smtClean="0"/>
              <a:t>axis</a:t>
            </a:r>
            <a:r>
              <a:rPr lang="it-IT" dirty="0" smtClean="0"/>
              <a:t> and the rotator flange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534219" y="2580166"/>
            <a:ext cx="2219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Table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153mm </a:t>
            </a:r>
            <a:r>
              <a:rPr lang="it-IT" dirty="0" err="1" smtClean="0"/>
              <a:t>below</a:t>
            </a:r>
            <a:r>
              <a:rPr lang="it-IT" dirty="0" smtClean="0"/>
              <a:t> rotator </a:t>
            </a:r>
            <a:r>
              <a:rPr lang="it-IT" dirty="0" err="1" smtClean="0"/>
              <a:t>axis</a:t>
            </a:r>
            <a:r>
              <a:rPr lang="it-IT" dirty="0" smtClean="0"/>
              <a:t> (</a:t>
            </a:r>
            <a:r>
              <a:rPr lang="it-IT" dirty="0" err="1" smtClean="0"/>
              <a:t>nominal</a:t>
            </a:r>
            <a:r>
              <a:rPr lang="it-IT" dirty="0" smtClean="0"/>
              <a:t> 150mm)</a:t>
            </a:r>
          </a:p>
          <a:p>
            <a:r>
              <a:rPr lang="it-IT" dirty="0" smtClean="0"/>
              <a:t>-&gt; To be </a:t>
            </a:r>
            <a:r>
              <a:rPr lang="it-IT" dirty="0" err="1" smtClean="0"/>
              <a:t>repositioned</a:t>
            </a:r>
            <a:r>
              <a:rPr lang="it-IT" dirty="0" smtClean="0"/>
              <a:t>: </a:t>
            </a:r>
            <a:r>
              <a:rPr lang="it-IT" dirty="0" err="1" smtClean="0"/>
              <a:t>actually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end of the slot.</a:t>
            </a:r>
          </a:p>
        </p:txBody>
      </p:sp>
    </p:spTree>
    <p:extLst>
      <p:ext uri="{BB962C8B-B14F-4D97-AF65-F5344CB8AC3E}">
        <p14:creationId xmlns:p14="http://schemas.microsoft.com/office/powerpoint/2010/main" val="10761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Rotator 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 err="1" smtClean="0"/>
              <a:t>visualization</a:t>
            </a:r>
            <a:r>
              <a:rPr lang="it-IT" dirty="0" smtClean="0"/>
              <a:t> on DX </a:t>
            </a:r>
            <a:r>
              <a:rPr lang="it-IT" dirty="0" err="1" smtClean="0"/>
              <a:t>table</a:t>
            </a:r>
            <a:r>
              <a:rPr lang="it-IT" dirty="0" smtClean="0"/>
              <a:t>: </a:t>
            </a:r>
            <a:r>
              <a:rPr lang="it-IT" dirty="0" err="1" smtClean="0"/>
              <a:t>flat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 </a:t>
            </a:r>
            <a:r>
              <a:rPr lang="it-IT" dirty="0" err="1" smtClean="0"/>
              <a:t>installed</a:t>
            </a:r>
            <a:r>
              <a:rPr lang="it-IT" dirty="0" smtClean="0"/>
              <a:t> on front of AGW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876" y="2711900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Rotator 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 err="1" smtClean="0"/>
              <a:t>visualization</a:t>
            </a:r>
            <a:r>
              <a:rPr lang="it-IT" dirty="0" smtClean="0"/>
              <a:t> on DX </a:t>
            </a:r>
            <a:r>
              <a:rPr lang="it-IT" dirty="0" err="1" smtClean="0"/>
              <a:t>table</a:t>
            </a:r>
            <a:r>
              <a:rPr lang="it-IT" dirty="0" smtClean="0"/>
              <a:t>: </a:t>
            </a:r>
            <a:r>
              <a:rPr lang="it-IT" dirty="0" err="1" smtClean="0"/>
              <a:t>flat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 </a:t>
            </a:r>
            <a:r>
              <a:rPr lang="it-IT" dirty="0" err="1" smtClean="0"/>
              <a:t>aligned</a:t>
            </a:r>
            <a:r>
              <a:rPr lang="it-IT" dirty="0" smtClean="0"/>
              <a:t> </a:t>
            </a:r>
            <a:r>
              <a:rPr lang="it-IT" dirty="0" err="1" smtClean="0"/>
              <a:t>perpedicular</a:t>
            </a:r>
            <a:r>
              <a:rPr lang="it-IT" dirty="0" smtClean="0"/>
              <a:t> to rotator </a:t>
            </a:r>
            <a:r>
              <a:rPr lang="it-IT" dirty="0" err="1" smtClean="0"/>
              <a:t>axis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597" y="1836272"/>
            <a:ext cx="6349206" cy="42539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26" y="1836272"/>
            <a:ext cx="6349206" cy="425396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000250" y="620649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0deg rotator angle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90510" y="61988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180deg rotator angle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28700" y="2114550"/>
            <a:ext cx="185166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Laser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projected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M1 to </a:t>
            </a:r>
            <a:r>
              <a:rPr lang="it-IT" dirty="0" err="1" smtClean="0"/>
              <a:t>flat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 and </a:t>
            </a:r>
            <a:r>
              <a:rPr lang="it-IT" dirty="0" err="1" smtClean="0"/>
              <a:t>reflected</a:t>
            </a:r>
            <a:r>
              <a:rPr lang="it-IT" dirty="0" smtClean="0"/>
              <a:t> on the dome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05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419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Setup of laser tracker on DX side</vt:lpstr>
      <vt:lpstr>Taking right front bend gregorian rotator as reference</vt:lpstr>
      <vt:lpstr>Nest and optic installed on dichroic mount</vt:lpstr>
      <vt:lpstr>Measurements in the parked and working position</vt:lpstr>
      <vt:lpstr>3 M6 holes position measured on DX table</vt:lpstr>
      <vt:lpstr>Position of the M6 holes on DX table (to be compared with Matthias model)</vt:lpstr>
      <vt:lpstr>Presentazione standard di PowerPoint</vt:lpstr>
      <vt:lpstr>Rotator axis visualization on DX table: flat mirror installed on front of AGW</vt:lpstr>
      <vt:lpstr>Rotator axis visualization on DX table: flat mirror aligned perpedicular to rotator axis</vt:lpstr>
      <vt:lpstr>Rotator axis visualization on DX table: rotator axis visualized on the flat mirror </vt:lpstr>
      <vt:lpstr>Rotator axis visualization on DX table: laser beam projected from table and autocollimated through dichroic</vt:lpstr>
      <vt:lpstr>Rotator axis visualization on DX table: laser beam reflected by dichroic and fold mirror on DX table</vt:lpstr>
      <vt:lpstr>References installed for LGSW positioning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8:30am: setup of laser tracker on DX side</dc:title>
  <dc:creator>mbona</dc:creator>
  <cp:lastModifiedBy>mbona</cp:lastModifiedBy>
  <cp:revision>23</cp:revision>
  <dcterms:created xsi:type="dcterms:W3CDTF">2014-02-09T05:13:22Z</dcterms:created>
  <dcterms:modified xsi:type="dcterms:W3CDTF">2014-02-10T04:46:23Z</dcterms:modified>
</cp:coreProperties>
</file>